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Montserrat Black"/>
      <p:bold r:id="rId34"/>
      <p:boldItalic r:id="rId35"/>
    </p:embeddedFont>
    <p:embeddedFont>
      <p:font typeface="Montserrat"/>
      <p:regular r:id="rId36"/>
      <p:bold r:id="rId37"/>
      <p:italic r:id="rId38"/>
      <p:boldItalic r:id="rId39"/>
    </p:embeddedFont>
    <p:embeddedFont>
      <p:font typeface="Montserrat Light"/>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jcIlJXNWe8QTxHAxiq6a/zAv10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6470F9-C5F7-484F-BBC2-1B27BD6A7FD2}">
  <a:tblStyle styleId="{F06470F9-C5F7-484F-BBC2-1B27BD6A7FD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20" Type="http://schemas.openxmlformats.org/officeDocument/2006/relationships/slide" Target="slides/slide15.xml"/><Relationship Id="rId42" Type="http://schemas.openxmlformats.org/officeDocument/2006/relationships/font" Target="fonts/MontserratLight-italic.fntdata"/><Relationship Id="rId41" Type="http://schemas.openxmlformats.org/officeDocument/2006/relationships/font" Target="fonts/MontserratLight-bold.fntdata"/><Relationship Id="rId22" Type="http://schemas.openxmlformats.org/officeDocument/2006/relationships/slide" Target="slides/slide17.xml"/><Relationship Id="rId44" Type="http://schemas.openxmlformats.org/officeDocument/2006/relationships/font" Target="fonts/Merriweather-regular.fntdata"/><Relationship Id="rId21" Type="http://schemas.openxmlformats.org/officeDocument/2006/relationships/slide" Target="slides/slide16.xml"/><Relationship Id="rId43" Type="http://schemas.openxmlformats.org/officeDocument/2006/relationships/font" Target="fonts/MontserratLight-boldItalic.fntdata"/><Relationship Id="rId24" Type="http://schemas.openxmlformats.org/officeDocument/2006/relationships/slide" Target="slides/slide19.xml"/><Relationship Id="rId46" Type="http://schemas.openxmlformats.org/officeDocument/2006/relationships/font" Target="fonts/Merriweather-italic.fntdata"/><Relationship Id="rId23" Type="http://schemas.openxmlformats.org/officeDocument/2006/relationships/slide" Target="slides/slide18.xml"/><Relationship Id="rId45"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Merriweather-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lack-boldItalic.fntdata"/><Relationship Id="rId12" Type="http://schemas.openxmlformats.org/officeDocument/2006/relationships/slide" Target="slides/slide7.xml"/><Relationship Id="rId34" Type="http://schemas.openxmlformats.org/officeDocument/2006/relationships/font" Target="fonts/MontserratBlack-bold.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974e7463a_2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2974e7463a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974e7463a_2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2974e7463a_2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48cdddb8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548cdddb8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2548cdddb8d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974e7463a_2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22974e7463a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974e7463a_2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2974e7463a_2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22974e7463a_2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4862b0e42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54862b0e42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54862b0e42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4862b0e42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254862b0e42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254862b0e42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6eb91126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26eb91126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4862b0e42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54862b0e42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254862b0e42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974e7463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22974e746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4862b0e4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254862b0e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4862b0e42_1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254862b0e42_1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974e7463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22974e7463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6eb91126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26eb9112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974e7463a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22974e7463a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974e7463a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2974e7463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974e7463a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2974e7463a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10" name="Shape 10"/>
        <p:cNvGrpSpPr/>
        <p:nvPr/>
      </p:nvGrpSpPr>
      <p:grpSpPr>
        <a:xfrm>
          <a:off x="0" y="0"/>
          <a:ext cx="0" cy="0"/>
          <a:chOff x="0" y="0"/>
          <a:chExt cx="0" cy="0"/>
        </a:xfrm>
      </p:grpSpPr>
      <p:pic>
        <p:nvPicPr>
          <p:cNvPr id="11" name="Google Shape;11;p12">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12" name="Google Shape;12;p12">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13" name="Google Shape;13;p12"/>
          <p:cNvSpPr/>
          <p:nvPr>
            <p:ph idx="2" type="pic"/>
          </p:nvPr>
        </p:nvSpPr>
        <p:spPr>
          <a:xfrm>
            <a:off x="5076545" y="1697763"/>
            <a:ext cx="6422036" cy="4279898"/>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65" name="Shape 65"/>
        <p:cNvGrpSpPr/>
        <p:nvPr/>
      </p:nvGrpSpPr>
      <p:grpSpPr>
        <a:xfrm>
          <a:off x="0" y="0"/>
          <a:ext cx="0" cy="0"/>
          <a:chOff x="0" y="0"/>
          <a:chExt cx="0" cy="0"/>
        </a:xfrm>
      </p:grpSpPr>
      <p:pic>
        <p:nvPicPr>
          <p:cNvPr id="66" name="Google Shape;66;p22">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67" name="Google Shape;67;p22">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68" name="Google Shape;68;p22"/>
          <p:cNvSpPr/>
          <p:nvPr>
            <p:ph idx="2" type="pic"/>
          </p:nvPr>
        </p:nvSpPr>
        <p:spPr>
          <a:xfrm>
            <a:off x="7716277" y="863142"/>
            <a:ext cx="2422446" cy="5256000"/>
          </a:xfrm>
          <a:prstGeom prst="roundRect">
            <a:avLst>
              <a:gd fmla="val 14137" name="adj"/>
            </a:avLst>
          </a:prstGeom>
          <a:solidFill>
            <a:schemeClr val="lt1"/>
          </a:solidFill>
          <a:ln>
            <a:noFill/>
          </a:ln>
        </p:spPr>
      </p:sp>
      <p:cxnSp>
        <p:nvCxnSpPr>
          <p:cNvPr id="69" name="Google Shape;69;p22"/>
          <p:cNvCxnSpPr/>
          <p:nvPr/>
        </p:nvCxnSpPr>
        <p:spPr>
          <a:xfrm rot="10800000">
            <a:off x="0" y="589274"/>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70" name="Google Shape;70;p22"/>
          <p:cNvSpPr/>
          <p:nvPr/>
        </p:nvSpPr>
        <p:spPr>
          <a:xfrm rot="5400000">
            <a:off x="11753053" y="150329"/>
            <a:ext cx="589274"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71" name="Shape 71"/>
        <p:cNvGrpSpPr/>
        <p:nvPr/>
      </p:nvGrpSpPr>
      <p:grpSpPr>
        <a:xfrm>
          <a:off x="0" y="0"/>
          <a:ext cx="0" cy="0"/>
          <a:chOff x="0" y="0"/>
          <a:chExt cx="0" cy="0"/>
        </a:xfrm>
      </p:grpSpPr>
      <p:pic>
        <p:nvPicPr>
          <p:cNvPr id="72" name="Google Shape;72;p23">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73" name="Google Shape;73;p23">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74" name="Google Shape;74;p23"/>
          <p:cNvSpPr/>
          <p:nvPr>
            <p:ph idx="2" type="pic"/>
          </p:nvPr>
        </p:nvSpPr>
        <p:spPr>
          <a:xfrm>
            <a:off x="6763497" y="754053"/>
            <a:ext cx="3997870" cy="5332422"/>
          </a:xfrm>
          <a:prstGeom prst="roundRect">
            <a:avLst>
              <a:gd fmla="val 1370" name="adj"/>
            </a:avLst>
          </a:prstGeom>
          <a:solidFill>
            <a:schemeClr val="lt1"/>
          </a:solidFill>
          <a:ln>
            <a:noFill/>
          </a:ln>
        </p:spPr>
      </p:sp>
      <p:cxnSp>
        <p:nvCxnSpPr>
          <p:cNvPr id="75" name="Google Shape;75;p23"/>
          <p:cNvCxnSpPr/>
          <p:nvPr/>
        </p:nvCxnSpPr>
        <p:spPr>
          <a:xfrm rot="10800000">
            <a:off x="0" y="589274"/>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76" name="Google Shape;76;p23"/>
          <p:cNvSpPr/>
          <p:nvPr/>
        </p:nvSpPr>
        <p:spPr>
          <a:xfrm rot="5400000">
            <a:off x="11753053" y="150329"/>
            <a:ext cx="589274"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77" name="Shape 77"/>
        <p:cNvGrpSpPr/>
        <p:nvPr/>
      </p:nvGrpSpPr>
      <p:grpSpPr>
        <a:xfrm>
          <a:off x="0" y="0"/>
          <a:ext cx="0" cy="0"/>
          <a:chOff x="0" y="0"/>
          <a:chExt cx="0" cy="0"/>
        </a:xfrm>
      </p:grpSpPr>
      <p:pic>
        <p:nvPicPr>
          <p:cNvPr id="78" name="Google Shape;78;p24">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79" name="Google Shape;79;p24">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80" name="Google Shape;80;p24"/>
          <p:cNvSpPr/>
          <p:nvPr>
            <p:ph idx="2" type="pic"/>
          </p:nvPr>
        </p:nvSpPr>
        <p:spPr>
          <a:xfrm>
            <a:off x="5240532" y="1325444"/>
            <a:ext cx="5209432" cy="3222744"/>
          </a:xfrm>
          <a:prstGeom prst="rect">
            <a:avLst/>
          </a:prstGeom>
          <a:solidFill>
            <a:schemeClr val="lt1"/>
          </a:solidFill>
          <a:ln>
            <a:noFill/>
          </a:ln>
        </p:spPr>
      </p:sp>
      <p:cxnSp>
        <p:nvCxnSpPr>
          <p:cNvPr id="81" name="Google Shape;81;p24"/>
          <p:cNvCxnSpPr/>
          <p:nvPr/>
        </p:nvCxnSpPr>
        <p:spPr>
          <a:xfrm rot="10800000">
            <a:off x="0" y="589274"/>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82" name="Google Shape;82;p24"/>
          <p:cNvSpPr/>
          <p:nvPr/>
        </p:nvSpPr>
        <p:spPr>
          <a:xfrm rot="5400000">
            <a:off x="11753053" y="150329"/>
            <a:ext cx="589274"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83" name="Shape 83"/>
        <p:cNvGrpSpPr/>
        <p:nvPr/>
      </p:nvGrpSpPr>
      <p:grpSpPr>
        <a:xfrm>
          <a:off x="0" y="0"/>
          <a:ext cx="0" cy="0"/>
          <a:chOff x="0" y="0"/>
          <a:chExt cx="0" cy="0"/>
        </a:xfrm>
      </p:grpSpPr>
      <p:pic>
        <p:nvPicPr>
          <p:cNvPr id="84" name="Google Shape;84;p25">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85" name="Google Shape;85;p25">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spTree>
      <p:nvGrpSpPr>
        <p:cNvPr id="86" name="Shape 86"/>
        <p:cNvGrpSpPr/>
        <p:nvPr/>
      </p:nvGrpSpPr>
      <p:grpSpPr>
        <a:xfrm>
          <a:off x="0" y="0"/>
          <a:ext cx="0" cy="0"/>
          <a:chOff x="0" y="0"/>
          <a:chExt cx="0" cy="0"/>
        </a:xfrm>
      </p:grpSpPr>
      <p:pic>
        <p:nvPicPr>
          <p:cNvPr id="87" name="Google Shape;87;p26">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88" name="Google Shape;88;p26">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14" name="Shape 14"/>
        <p:cNvGrpSpPr/>
        <p:nvPr/>
      </p:nvGrpSpPr>
      <p:grpSpPr>
        <a:xfrm>
          <a:off x="0" y="0"/>
          <a:ext cx="0" cy="0"/>
          <a:chOff x="0" y="0"/>
          <a:chExt cx="0" cy="0"/>
        </a:xfrm>
      </p:grpSpPr>
      <p:pic>
        <p:nvPicPr>
          <p:cNvPr id="15" name="Google Shape;15;p13">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16" name="Google Shape;16;p13">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cxnSp>
        <p:nvCxnSpPr>
          <p:cNvPr id="17" name="Google Shape;17;p13"/>
          <p:cNvCxnSpPr/>
          <p:nvPr/>
        </p:nvCxnSpPr>
        <p:spPr>
          <a:xfrm>
            <a:off x="0" y="992778"/>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18" name="Google Shape;18;p13"/>
          <p:cNvCxnSpPr/>
          <p:nvPr/>
        </p:nvCxnSpPr>
        <p:spPr>
          <a:xfrm>
            <a:off x="0" y="5865222"/>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19" name="Google Shape;19;p13"/>
          <p:cNvCxnSpPr/>
          <p:nvPr/>
        </p:nvCxnSpPr>
        <p:spPr>
          <a:xfrm>
            <a:off x="589280"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20" name="Google Shape;20;p13"/>
          <p:cNvCxnSpPr/>
          <p:nvPr/>
        </p:nvCxnSpPr>
        <p:spPr>
          <a:xfrm>
            <a:off x="11602721" y="0"/>
            <a:ext cx="0" cy="6858000"/>
          </a:xfrm>
          <a:prstGeom prst="straightConnector1">
            <a:avLst/>
          </a:prstGeom>
          <a:noFill/>
          <a:ln cap="flat" cmpd="sng" w="9525">
            <a:solidFill>
              <a:srgbClr val="1E292E"/>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21" name="Shape 21"/>
        <p:cNvGrpSpPr/>
        <p:nvPr/>
      </p:nvGrpSpPr>
      <p:grpSpPr>
        <a:xfrm>
          <a:off x="0" y="0"/>
          <a:ext cx="0" cy="0"/>
          <a:chOff x="0" y="0"/>
          <a:chExt cx="0" cy="0"/>
        </a:xfrm>
      </p:grpSpPr>
      <p:pic>
        <p:nvPicPr>
          <p:cNvPr id="22" name="Google Shape;22;p14">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23" name="Google Shape;23;p14">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24" name="Google Shape;24;p14"/>
          <p:cNvSpPr/>
          <p:nvPr>
            <p:ph idx="2" type="pic"/>
          </p:nvPr>
        </p:nvSpPr>
        <p:spPr>
          <a:xfrm>
            <a:off x="1008357" y="1673692"/>
            <a:ext cx="4857162" cy="2247122"/>
          </a:xfrm>
          <a:prstGeom prst="rect">
            <a:avLst/>
          </a:prstGeom>
          <a:solidFill>
            <a:srgbClr val="F2F2F2"/>
          </a:solidFill>
          <a:ln>
            <a:noFill/>
          </a:ln>
        </p:spPr>
      </p:sp>
      <p:sp>
        <p:nvSpPr>
          <p:cNvPr id="25" name="Google Shape;25;p14"/>
          <p:cNvSpPr/>
          <p:nvPr>
            <p:ph idx="3" type="pic"/>
          </p:nvPr>
        </p:nvSpPr>
        <p:spPr>
          <a:xfrm>
            <a:off x="6339183" y="1673692"/>
            <a:ext cx="4857162" cy="2247122"/>
          </a:xfrm>
          <a:prstGeom prst="rect">
            <a:avLst/>
          </a:prstGeom>
          <a:solidFill>
            <a:srgbClr val="F2F2F2"/>
          </a:solidFill>
          <a:ln>
            <a:noFill/>
          </a:ln>
        </p:spPr>
      </p:sp>
      <p:cxnSp>
        <p:nvCxnSpPr>
          <p:cNvPr id="26" name="Google Shape;26;p14"/>
          <p:cNvCxnSpPr/>
          <p:nvPr/>
        </p:nvCxnSpPr>
        <p:spPr>
          <a:xfrm>
            <a:off x="995657"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27" name="Google Shape;27;p14"/>
          <p:cNvCxnSpPr/>
          <p:nvPr/>
        </p:nvCxnSpPr>
        <p:spPr>
          <a:xfrm>
            <a:off x="11196345" y="0"/>
            <a:ext cx="0" cy="6858000"/>
          </a:xfrm>
          <a:prstGeom prst="straightConnector1">
            <a:avLst/>
          </a:prstGeom>
          <a:noFill/>
          <a:ln cap="flat" cmpd="sng" w="9525">
            <a:solidFill>
              <a:srgbClr val="1E292E"/>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28" name="Shape 28"/>
        <p:cNvGrpSpPr/>
        <p:nvPr/>
      </p:nvGrpSpPr>
      <p:grpSpPr>
        <a:xfrm>
          <a:off x="0" y="0"/>
          <a:ext cx="0" cy="0"/>
          <a:chOff x="0" y="0"/>
          <a:chExt cx="0" cy="0"/>
        </a:xfrm>
      </p:grpSpPr>
      <p:pic>
        <p:nvPicPr>
          <p:cNvPr id="29" name="Google Shape;29;p16">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30" name="Google Shape;30;p16">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31" name="Google Shape;31;p16"/>
          <p:cNvSpPr/>
          <p:nvPr>
            <p:ph idx="2" type="pic"/>
          </p:nvPr>
        </p:nvSpPr>
        <p:spPr>
          <a:xfrm>
            <a:off x="7565345" y="992778"/>
            <a:ext cx="3633878" cy="4872444"/>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32" name="Shape 32"/>
        <p:cNvGrpSpPr/>
        <p:nvPr/>
      </p:nvGrpSpPr>
      <p:grpSpPr>
        <a:xfrm>
          <a:off x="0" y="0"/>
          <a:ext cx="0" cy="0"/>
          <a:chOff x="0" y="0"/>
          <a:chExt cx="0" cy="0"/>
        </a:xfrm>
      </p:grpSpPr>
      <p:pic>
        <p:nvPicPr>
          <p:cNvPr id="33" name="Google Shape;33;p17">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34" name="Google Shape;34;p17">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cxnSp>
        <p:nvCxnSpPr>
          <p:cNvPr id="35" name="Google Shape;35;p17"/>
          <p:cNvCxnSpPr/>
          <p:nvPr/>
        </p:nvCxnSpPr>
        <p:spPr>
          <a:xfrm>
            <a:off x="0" y="591452"/>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36" name="Google Shape;36;p17"/>
          <p:cNvCxnSpPr/>
          <p:nvPr/>
        </p:nvCxnSpPr>
        <p:spPr>
          <a:xfrm>
            <a:off x="0" y="6268726"/>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37" name="Google Shape;37;p17"/>
          <p:cNvCxnSpPr/>
          <p:nvPr/>
        </p:nvCxnSpPr>
        <p:spPr>
          <a:xfrm>
            <a:off x="589280"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38" name="Google Shape;38;p17"/>
          <p:cNvCxnSpPr/>
          <p:nvPr/>
        </p:nvCxnSpPr>
        <p:spPr>
          <a:xfrm>
            <a:off x="11602721" y="0"/>
            <a:ext cx="0" cy="6858000"/>
          </a:xfrm>
          <a:prstGeom prst="straightConnector1">
            <a:avLst/>
          </a:prstGeom>
          <a:noFill/>
          <a:ln cap="flat" cmpd="sng" w="9525">
            <a:solidFill>
              <a:srgbClr val="1E292E"/>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39" name="Shape 39"/>
        <p:cNvGrpSpPr/>
        <p:nvPr/>
      </p:nvGrpSpPr>
      <p:grpSpPr>
        <a:xfrm>
          <a:off x="0" y="0"/>
          <a:ext cx="0" cy="0"/>
          <a:chOff x="0" y="0"/>
          <a:chExt cx="0" cy="0"/>
        </a:xfrm>
      </p:grpSpPr>
      <p:pic>
        <p:nvPicPr>
          <p:cNvPr id="40" name="Google Shape;40;p18">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41" name="Google Shape;41;p18">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cxnSp>
        <p:nvCxnSpPr>
          <p:cNvPr id="42" name="Google Shape;42;p18"/>
          <p:cNvCxnSpPr/>
          <p:nvPr/>
        </p:nvCxnSpPr>
        <p:spPr>
          <a:xfrm>
            <a:off x="0" y="591452"/>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43" name="Google Shape;43;p18"/>
          <p:cNvCxnSpPr/>
          <p:nvPr/>
        </p:nvCxnSpPr>
        <p:spPr>
          <a:xfrm>
            <a:off x="0" y="6268726"/>
            <a:ext cx="12192000" cy="0"/>
          </a:xfrm>
          <a:prstGeom prst="straightConnector1">
            <a:avLst/>
          </a:prstGeom>
          <a:noFill/>
          <a:ln cap="flat" cmpd="sng" w="9525">
            <a:solidFill>
              <a:srgbClr val="1E292E"/>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44" name="Shape 44"/>
        <p:cNvGrpSpPr/>
        <p:nvPr/>
      </p:nvGrpSpPr>
      <p:grpSpPr>
        <a:xfrm>
          <a:off x="0" y="0"/>
          <a:ext cx="0" cy="0"/>
          <a:chOff x="0" y="0"/>
          <a:chExt cx="0" cy="0"/>
        </a:xfrm>
      </p:grpSpPr>
      <p:pic>
        <p:nvPicPr>
          <p:cNvPr id="45" name="Google Shape;45;p19">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46" name="Google Shape;46;p19">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47" name="Google Shape;47;p19"/>
          <p:cNvSpPr/>
          <p:nvPr>
            <p:ph idx="2" type="pic"/>
          </p:nvPr>
        </p:nvSpPr>
        <p:spPr>
          <a:xfrm>
            <a:off x="558798" y="2159242"/>
            <a:ext cx="1736679" cy="2288243"/>
          </a:xfrm>
          <a:prstGeom prst="rect">
            <a:avLst/>
          </a:prstGeom>
          <a:solidFill>
            <a:srgbClr val="F2F2F2"/>
          </a:solidFill>
          <a:ln>
            <a:noFill/>
          </a:ln>
        </p:spPr>
      </p:sp>
      <p:sp>
        <p:nvSpPr>
          <p:cNvPr id="48" name="Google Shape;48;p19"/>
          <p:cNvSpPr/>
          <p:nvPr>
            <p:ph idx="3" type="pic"/>
          </p:nvPr>
        </p:nvSpPr>
        <p:spPr>
          <a:xfrm>
            <a:off x="4215288" y="2159242"/>
            <a:ext cx="1736679" cy="2288243"/>
          </a:xfrm>
          <a:prstGeom prst="rect">
            <a:avLst/>
          </a:prstGeom>
          <a:solidFill>
            <a:srgbClr val="F2F2F2"/>
          </a:solidFill>
          <a:ln>
            <a:noFill/>
          </a:ln>
        </p:spPr>
      </p:sp>
      <p:sp>
        <p:nvSpPr>
          <p:cNvPr id="49" name="Google Shape;49;p19"/>
          <p:cNvSpPr/>
          <p:nvPr>
            <p:ph idx="4" type="pic"/>
          </p:nvPr>
        </p:nvSpPr>
        <p:spPr>
          <a:xfrm>
            <a:off x="7871778" y="2159242"/>
            <a:ext cx="1736679" cy="2288243"/>
          </a:xfrm>
          <a:prstGeom prst="rect">
            <a:avLst/>
          </a:prstGeom>
          <a:solidFill>
            <a:srgbClr val="F2F2F2"/>
          </a:solidFill>
          <a:ln>
            <a:noFill/>
          </a:ln>
        </p:spPr>
      </p:sp>
      <p:cxnSp>
        <p:nvCxnSpPr>
          <p:cNvPr id="50" name="Google Shape;50;p19"/>
          <p:cNvCxnSpPr/>
          <p:nvPr/>
        </p:nvCxnSpPr>
        <p:spPr>
          <a:xfrm rot="10800000">
            <a:off x="11903381"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51" name="Google Shape;51;p19"/>
          <p:cNvCxnSpPr/>
          <p:nvPr/>
        </p:nvCxnSpPr>
        <p:spPr>
          <a:xfrm rot="10800000">
            <a:off x="0" y="589274"/>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52" name="Google Shape;52;p19"/>
          <p:cNvSpPr/>
          <p:nvPr/>
        </p:nvSpPr>
        <p:spPr>
          <a:xfrm rot="5400000">
            <a:off x="11753053" y="150329"/>
            <a:ext cx="589274"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53" name="Shape 53"/>
        <p:cNvGrpSpPr/>
        <p:nvPr/>
      </p:nvGrpSpPr>
      <p:grpSpPr>
        <a:xfrm>
          <a:off x="0" y="0"/>
          <a:ext cx="0" cy="0"/>
          <a:chOff x="0" y="0"/>
          <a:chExt cx="0" cy="0"/>
        </a:xfrm>
      </p:grpSpPr>
      <p:pic>
        <p:nvPicPr>
          <p:cNvPr id="54" name="Google Shape;54;p20">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55" name="Google Shape;55;p20">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grpSp>
        <p:nvGrpSpPr>
          <p:cNvPr id="56" name="Google Shape;56;p20"/>
          <p:cNvGrpSpPr/>
          <p:nvPr/>
        </p:nvGrpSpPr>
        <p:grpSpPr>
          <a:xfrm flipH="1">
            <a:off x="0" y="0"/>
            <a:ext cx="12192000" cy="6858000"/>
            <a:chOff x="0" y="0"/>
            <a:chExt cx="12192000" cy="6858000"/>
          </a:xfrm>
        </p:grpSpPr>
        <p:cxnSp>
          <p:nvCxnSpPr>
            <p:cNvPr id="57" name="Google Shape;57;p20"/>
            <p:cNvCxnSpPr/>
            <p:nvPr/>
          </p:nvCxnSpPr>
          <p:spPr>
            <a:xfrm rot="10800000">
              <a:off x="11903381"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58" name="Google Shape;58;p20"/>
            <p:cNvCxnSpPr/>
            <p:nvPr/>
          </p:nvCxnSpPr>
          <p:spPr>
            <a:xfrm rot="10800000">
              <a:off x="0" y="589274"/>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59" name="Google Shape;59;p20"/>
            <p:cNvSpPr/>
            <p:nvPr/>
          </p:nvSpPr>
          <p:spPr>
            <a:xfrm rot="5400000">
              <a:off x="11753053" y="150329"/>
              <a:ext cx="589274"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gr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60" name="Shape 60"/>
        <p:cNvGrpSpPr/>
        <p:nvPr/>
      </p:nvGrpSpPr>
      <p:grpSpPr>
        <a:xfrm>
          <a:off x="0" y="0"/>
          <a:ext cx="0" cy="0"/>
          <a:chOff x="0" y="0"/>
          <a:chExt cx="0" cy="0"/>
        </a:xfrm>
      </p:grpSpPr>
      <p:pic>
        <p:nvPicPr>
          <p:cNvPr id="61" name="Google Shape;61;p21">
            <a:hlinkClick r:id="rId2"/>
          </p:cNvPr>
          <p:cNvPicPr preferRelativeResize="0"/>
          <p:nvPr/>
        </p:nvPicPr>
        <p:blipFill rotWithShape="1">
          <a:blip r:embed="rId3">
            <a:alphaModFix/>
          </a:blip>
          <a:srcRect b="0" l="29909" r="0" t="0"/>
          <a:stretch/>
        </p:blipFill>
        <p:spPr>
          <a:xfrm>
            <a:off x="6024563" y="7063924"/>
            <a:ext cx="1732461" cy="190500"/>
          </a:xfrm>
          <a:prstGeom prst="rect">
            <a:avLst/>
          </a:prstGeom>
          <a:noFill/>
          <a:ln>
            <a:noFill/>
          </a:ln>
        </p:spPr>
      </p:pic>
      <p:sp>
        <p:nvSpPr>
          <p:cNvPr id="62" name="Google Shape;62;p21">
            <a:hlinkClick r:id="rId4"/>
          </p:cNvPr>
          <p:cNvSpPr txBox="1"/>
          <p:nvPr/>
        </p:nvSpPr>
        <p:spPr>
          <a:xfrm>
            <a:off x="4434976" y="7063924"/>
            <a:ext cx="26906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b="0" i="0" sz="1000" u="none" cap="none" strike="noStrike">
              <a:solidFill>
                <a:schemeClr val="dk1"/>
              </a:solidFill>
              <a:latin typeface="Arial"/>
              <a:ea typeface="Arial"/>
              <a:cs typeface="Arial"/>
              <a:sym typeface="Arial"/>
            </a:endParaRPr>
          </a:p>
        </p:txBody>
      </p:sp>
      <p:sp>
        <p:nvSpPr>
          <p:cNvPr id="63" name="Google Shape;63;p21"/>
          <p:cNvSpPr/>
          <p:nvPr>
            <p:ph idx="2" type="pic"/>
          </p:nvPr>
        </p:nvSpPr>
        <p:spPr>
          <a:xfrm>
            <a:off x="4226379" y="1502278"/>
            <a:ext cx="2873828" cy="3853338"/>
          </a:xfrm>
          <a:prstGeom prst="rect">
            <a:avLst/>
          </a:prstGeom>
          <a:solidFill>
            <a:srgbClr val="F2F2F2"/>
          </a:solidFill>
          <a:ln>
            <a:noFill/>
          </a:ln>
        </p:spPr>
      </p:sp>
      <p:sp>
        <p:nvSpPr>
          <p:cNvPr id="64" name="Google Shape;64;p21"/>
          <p:cNvSpPr/>
          <p:nvPr>
            <p:ph idx="3" type="pic"/>
          </p:nvPr>
        </p:nvSpPr>
        <p:spPr>
          <a:xfrm>
            <a:off x="815749" y="1502278"/>
            <a:ext cx="2873828" cy="3853338"/>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k9k5mlRnf84ojxwEd3-BXK1aBfAcO0P0/view" TargetMode="Externa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dazn.com/en-US/news/boxing/how-is-boxing-scored-points-rules-scores-and-deductions-used-by-judges-and-referees/zncunu9sov881vkqqvvqlsu67" TargetMode="External"/><Relationship Id="rId4" Type="http://schemas.openxmlformats.org/officeDocument/2006/relationships/hyperlink" Target="https://www.w3schools.com/python/python_classes.asp" TargetMode="External"/><Relationship Id="rId5" Type="http://schemas.openxmlformats.org/officeDocument/2006/relationships/hyperlink" Target="https://www.tutorialspoint.com/python/python_classes_objects.htm" TargetMode="External"/><Relationship Id="rId6" Type="http://schemas.openxmlformats.org/officeDocument/2006/relationships/hyperlink" Target="https://realpython.com/python3-object-oriented-programm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5.jp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nvSpPr>
        <p:spPr>
          <a:xfrm>
            <a:off x="380875" y="233725"/>
            <a:ext cx="4195500" cy="1396500"/>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Clr>
                <a:srgbClr val="000000"/>
              </a:buClr>
              <a:buSzPts val="1200"/>
              <a:buFont typeface="Arial"/>
              <a:buNone/>
            </a:pPr>
            <a:r>
              <a:rPr b="1" i="0" lang="en-US" sz="1400" u="none" cap="none" strike="noStrike">
                <a:solidFill>
                  <a:srgbClr val="1E292E"/>
                </a:solidFill>
                <a:latin typeface="Montserrat"/>
                <a:ea typeface="Montserrat"/>
                <a:cs typeface="Montserrat"/>
                <a:sym typeface="Montserrat"/>
              </a:rPr>
              <a:t>                  Team 4: </a:t>
            </a:r>
            <a:r>
              <a:rPr b="0" i="0" lang="en-US" sz="1400" u="none" cap="none" strike="noStrike">
                <a:solidFill>
                  <a:schemeClr val="dk1"/>
                </a:solidFill>
                <a:latin typeface="Montserrat Light"/>
                <a:ea typeface="Montserrat Light"/>
                <a:cs typeface="Montserrat Light"/>
                <a:sym typeface="Montserrat Light"/>
              </a:rPr>
              <a:t>YoungJo Choi</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Montserrat Light"/>
                <a:ea typeface="Montserrat Light"/>
                <a:cs typeface="Montserrat Light"/>
                <a:sym typeface="Montserrat Light"/>
              </a:rPr>
              <a:t>                                     Wenxuan Zhu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200"/>
              <a:buFont typeface="Arial"/>
              <a:buNone/>
            </a:pPr>
            <a:r>
              <a:rPr b="0" i="0" lang="en-US" sz="1400" u="none" cap="none" strike="noStrike">
                <a:solidFill>
                  <a:schemeClr val="dk1"/>
                </a:solidFill>
                <a:latin typeface="Montserrat Light"/>
                <a:ea typeface="Montserrat Light"/>
                <a:cs typeface="Montserrat Light"/>
                <a:sym typeface="Montserrat Light"/>
              </a:rPr>
              <a:t>                                     Ameer Ali </a:t>
            </a:r>
            <a:endParaRPr b="0" i="0" sz="1400" u="none" cap="none" strike="noStrike">
              <a:solidFill>
                <a:schemeClr val="dk1"/>
              </a:solidFill>
              <a:latin typeface="Montserrat Light"/>
              <a:ea typeface="Montserrat Light"/>
              <a:cs typeface="Montserrat Light"/>
              <a:sym typeface="Montserrat Light"/>
            </a:endParaRPr>
          </a:p>
          <a:p>
            <a:pPr indent="0" lvl="0" marL="0" marR="0" rtl="0" algn="l">
              <a:lnSpc>
                <a:spcPct val="115000"/>
              </a:lnSpc>
              <a:spcBef>
                <a:spcPts val="1000"/>
              </a:spcBef>
              <a:spcAft>
                <a:spcPts val="0"/>
              </a:spcAft>
              <a:buClr>
                <a:schemeClr val="dk1"/>
              </a:buClr>
              <a:buSzPts val="1200"/>
              <a:buFont typeface="Arial"/>
              <a:buNone/>
            </a:pPr>
            <a:r>
              <a:rPr b="1" i="0" lang="en-US" sz="1400" u="none" cap="none" strike="noStrike">
                <a:solidFill>
                  <a:schemeClr val="dk1"/>
                </a:solidFill>
                <a:latin typeface="Montserrat"/>
                <a:ea typeface="Montserrat"/>
                <a:cs typeface="Montserrat"/>
                <a:sym typeface="Montserrat"/>
              </a:rPr>
              <a:t>             Instructor: </a:t>
            </a:r>
            <a:r>
              <a:rPr b="0" i="0" lang="en-US" sz="1400" u="none" cap="none" strike="noStrike">
                <a:solidFill>
                  <a:schemeClr val="dk1"/>
                </a:solidFill>
                <a:latin typeface="Montserrat Light"/>
                <a:ea typeface="Montserrat Light"/>
                <a:cs typeface="Montserrat Light"/>
                <a:sym typeface="Montserrat Light"/>
              </a:rPr>
              <a:t>Prof. Jafar Saniie</a:t>
            </a:r>
            <a:endParaRPr b="0" i="0" sz="1400" u="none" cap="none" strike="noStrike">
              <a:solidFill>
                <a:schemeClr val="dk1"/>
              </a:solidFill>
              <a:latin typeface="Montserrat Light"/>
              <a:ea typeface="Montserrat Light"/>
              <a:cs typeface="Montserrat Light"/>
              <a:sym typeface="Montserrat Light"/>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E292E"/>
              </a:solidFill>
              <a:latin typeface="Montserrat Light"/>
              <a:ea typeface="Montserrat Light"/>
              <a:cs typeface="Montserrat Light"/>
              <a:sym typeface="Montserrat Light"/>
            </a:endParaRPr>
          </a:p>
        </p:txBody>
      </p:sp>
      <p:sp>
        <p:nvSpPr>
          <p:cNvPr id="94" name="Google Shape;94;p1"/>
          <p:cNvSpPr txBox="1"/>
          <p:nvPr/>
        </p:nvSpPr>
        <p:spPr>
          <a:xfrm>
            <a:off x="564010" y="4781296"/>
            <a:ext cx="42372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700" u="none" cap="none" strike="noStrike">
                <a:solidFill>
                  <a:srgbClr val="000000"/>
                </a:solidFill>
                <a:latin typeface="Arial"/>
                <a:ea typeface="Arial"/>
                <a:cs typeface="Arial"/>
                <a:sym typeface="Arial"/>
              </a:rPr>
              <a:t>Counting the number of Punches thrown in Boxing Matches, using Computer Vision and AI Algorithms.</a:t>
            </a:r>
            <a:r>
              <a:rPr b="0" i="0" lang="en-US" sz="1700" u="none" cap="none" strike="noStrike">
                <a:solidFill>
                  <a:schemeClr val="dk1"/>
                </a:solidFill>
                <a:latin typeface="Montserrat Light"/>
                <a:ea typeface="Montserrat Light"/>
                <a:cs typeface="Montserrat Light"/>
                <a:sym typeface="Montserrat Light"/>
              </a:rPr>
              <a:t> </a:t>
            </a:r>
            <a:endParaRPr b="0" i="0" sz="1700" u="none" cap="none" strike="noStrike">
              <a:solidFill>
                <a:srgbClr val="1E292E"/>
              </a:solidFill>
              <a:latin typeface="Montserrat Light"/>
              <a:ea typeface="Montserrat Light"/>
              <a:cs typeface="Montserrat Light"/>
              <a:sym typeface="Montserrat Light"/>
            </a:endParaRPr>
          </a:p>
        </p:txBody>
      </p:sp>
      <p:sp>
        <p:nvSpPr>
          <p:cNvPr id="95" name="Google Shape;95;p1"/>
          <p:cNvSpPr txBox="1"/>
          <p:nvPr/>
        </p:nvSpPr>
        <p:spPr>
          <a:xfrm>
            <a:off x="691003" y="2678111"/>
            <a:ext cx="39831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lang="en-US" sz="4800">
                <a:solidFill>
                  <a:srgbClr val="1E292E"/>
                </a:solidFill>
                <a:latin typeface="Montserrat Black"/>
                <a:ea typeface="Montserrat Black"/>
                <a:cs typeface="Montserrat Black"/>
                <a:sym typeface="Montserrat Black"/>
              </a:rPr>
              <a:t>Final</a:t>
            </a:r>
            <a:endParaRPr sz="4800">
              <a:solidFill>
                <a:srgbClr val="1E292E"/>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1E292E"/>
                </a:solidFill>
                <a:latin typeface="Montserrat Black"/>
                <a:ea typeface="Montserrat Black"/>
                <a:cs typeface="Montserrat Black"/>
                <a:sym typeface="Montserrat Black"/>
              </a:rPr>
              <a:t>Report</a:t>
            </a:r>
            <a:endParaRPr b="0" i="0" sz="4800" u="none" cap="none" strike="noStrike">
              <a:solidFill>
                <a:srgbClr val="1E292E"/>
              </a:solidFill>
              <a:latin typeface="Montserrat Black"/>
              <a:ea typeface="Montserrat Black"/>
              <a:cs typeface="Montserrat Black"/>
              <a:sym typeface="Montserrat Black"/>
            </a:endParaRPr>
          </a:p>
        </p:txBody>
      </p:sp>
      <p:sp>
        <p:nvSpPr>
          <p:cNvPr id="96" name="Google Shape;96;p1"/>
          <p:cNvSpPr txBox="1"/>
          <p:nvPr/>
        </p:nvSpPr>
        <p:spPr>
          <a:xfrm>
            <a:off x="5869637" y="464836"/>
            <a:ext cx="4648200" cy="738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ECE 501, Artificial Intelligence and Edge Computing, Summer 2023</a:t>
            </a:r>
            <a:r>
              <a:rPr b="0" i="0" lang="en-US" sz="2400" u="none" cap="none" strike="noStrike">
                <a:solidFill>
                  <a:schemeClr val="dk1"/>
                </a:solidFill>
                <a:latin typeface="Montserrat Light"/>
                <a:ea typeface="Montserrat Light"/>
                <a:cs typeface="Montserrat Light"/>
                <a:sym typeface="Montserrat Light"/>
              </a:rPr>
              <a:t> </a:t>
            </a:r>
            <a:r>
              <a:rPr b="0" i="0" lang="en-US" sz="2400" u="none" cap="none" strike="noStrike">
                <a:solidFill>
                  <a:srgbClr val="1E292E"/>
                </a:solidFill>
                <a:latin typeface="Montserrat Black"/>
                <a:ea typeface="Montserrat Black"/>
                <a:cs typeface="Montserrat Black"/>
                <a:sym typeface="Montserrat Black"/>
              </a:rPr>
              <a:t> </a:t>
            </a:r>
            <a:endParaRPr b="0" i="0" sz="2400" u="none" cap="none" strike="noStrike">
              <a:solidFill>
                <a:srgbClr val="1E292E"/>
              </a:solidFill>
              <a:latin typeface="Montserrat Black"/>
              <a:ea typeface="Montserrat Black"/>
              <a:cs typeface="Montserrat Black"/>
              <a:sym typeface="Montserrat Black"/>
            </a:endParaRPr>
          </a:p>
        </p:txBody>
      </p:sp>
      <p:cxnSp>
        <p:nvCxnSpPr>
          <p:cNvPr id="97" name="Google Shape;97;p1"/>
          <p:cNvCxnSpPr/>
          <p:nvPr/>
        </p:nvCxnSpPr>
        <p:spPr>
          <a:xfrm>
            <a:off x="5076545"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98" name="Google Shape;98;p1"/>
          <p:cNvCxnSpPr/>
          <p:nvPr/>
        </p:nvCxnSpPr>
        <p:spPr>
          <a:xfrm rot="10800000">
            <a:off x="1" y="1697764"/>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99" name="Google Shape;99;p1"/>
          <p:cNvCxnSpPr/>
          <p:nvPr/>
        </p:nvCxnSpPr>
        <p:spPr>
          <a:xfrm rot="10800000">
            <a:off x="0" y="5977664"/>
            <a:ext cx="12192001" cy="0"/>
          </a:xfrm>
          <a:prstGeom prst="straightConnector1">
            <a:avLst/>
          </a:prstGeom>
          <a:noFill/>
          <a:ln cap="flat" cmpd="sng" w="9525">
            <a:solidFill>
              <a:srgbClr val="1E292E"/>
            </a:solidFill>
            <a:prstDash val="solid"/>
            <a:miter lim="800000"/>
            <a:headEnd len="sm" w="sm" type="none"/>
            <a:tailEnd len="sm" w="sm" type="none"/>
          </a:ln>
        </p:spPr>
      </p:cxnSp>
      <p:sp>
        <p:nvSpPr>
          <p:cNvPr id="100" name="Google Shape;100;p1"/>
          <p:cNvSpPr/>
          <p:nvPr/>
        </p:nvSpPr>
        <p:spPr>
          <a:xfrm>
            <a:off x="10820401" y="644111"/>
            <a:ext cx="1371599" cy="409529"/>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cxnSp>
        <p:nvCxnSpPr>
          <p:cNvPr id="101" name="Google Shape;101;p1"/>
          <p:cNvCxnSpPr/>
          <p:nvPr/>
        </p:nvCxnSpPr>
        <p:spPr>
          <a:xfrm>
            <a:off x="288645" y="0"/>
            <a:ext cx="0" cy="6858000"/>
          </a:xfrm>
          <a:prstGeom prst="straightConnector1">
            <a:avLst/>
          </a:prstGeom>
          <a:noFill/>
          <a:ln cap="flat" cmpd="sng" w="9525">
            <a:solidFill>
              <a:srgbClr val="1E292E"/>
            </a:solidFill>
            <a:prstDash val="solid"/>
            <a:miter lim="800000"/>
            <a:headEnd len="sm" w="sm" type="none"/>
            <a:tailEnd len="sm" w="sm" type="none"/>
          </a:ln>
        </p:spPr>
      </p:cxnSp>
      <p:sp>
        <p:nvSpPr>
          <p:cNvPr id="102" name="Google Shape;102;p1"/>
          <p:cNvSpPr/>
          <p:nvPr/>
        </p:nvSpPr>
        <p:spPr>
          <a:xfrm rot="-5400000">
            <a:off x="-295860" y="6273521"/>
            <a:ext cx="880339" cy="288618"/>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CF8F7"/>
              </a:solidFill>
              <a:latin typeface="Montserrat Black"/>
              <a:ea typeface="Montserrat Black"/>
              <a:cs typeface="Montserrat Black"/>
              <a:sym typeface="Montserrat Black"/>
            </a:endParaRPr>
          </a:p>
        </p:txBody>
      </p:sp>
      <p:pic>
        <p:nvPicPr>
          <p:cNvPr descr="Muhammad Ali dies at 74; boxing great shook up the world in and out of the  ring - Los Angeles Times" id="103" name="Google Shape;103;p1"/>
          <p:cNvPicPr preferRelativeResize="0"/>
          <p:nvPr>
            <p:ph idx="2" type="pic"/>
          </p:nvPr>
        </p:nvPicPr>
        <p:blipFill rotWithShape="1">
          <a:blip r:embed="rId3">
            <a:alphaModFix/>
          </a:blip>
          <a:srcRect b="16207" l="0" r="0" t="16212"/>
          <a:stretch/>
        </p:blipFill>
        <p:spPr>
          <a:xfrm>
            <a:off x="5076543" y="1697764"/>
            <a:ext cx="6422036" cy="4279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nvSpPr>
        <p:spPr>
          <a:xfrm>
            <a:off x="2365567" y="1262728"/>
            <a:ext cx="746086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Approaches</a:t>
            </a:r>
            <a:endParaRPr b="0" i="0" sz="2400" u="none" cap="none" strike="noStrike">
              <a:solidFill>
                <a:srgbClr val="1E292E"/>
              </a:solidFill>
              <a:latin typeface="Montserrat Light"/>
              <a:ea typeface="Montserrat Light"/>
              <a:cs typeface="Montserrat Light"/>
              <a:sym typeface="Montserrat Light"/>
            </a:endParaRPr>
          </a:p>
        </p:txBody>
      </p:sp>
      <p:sp>
        <p:nvSpPr>
          <p:cNvPr id="209" name="Google Shape;209;p8"/>
          <p:cNvSpPr txBox="1"/>
          <p:nvPr/>
        </p:nvSpPr>
        <p:spPr>
          <a:xfrm>
            <a:off x="1244600" y="4069782"/>
            <a:ext cx="233953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Using YOLO version 8, we will input dataset that we created in Roboflow.</a:t>
            </a:r>
            <a:endParaRPr b="0" i="0" sz="1200" u="none" cap="none" strike="noStrike">
              <a:solidFill>
                <a:srgbClr val="1E292E"/>
              </a:solidFill>
              <a:latin typeface="Montserrat Light"/>
              <a:ea typeface="Montserrat Light"/>
              <a:cs typeface="Montserrat Light"/>
              <a:sym typeface="Montserrat Light"/>
            </a:endParaRPr>
          </a:p>
        </p:txBody>
      </p:sp>
      <p:sp>
        <p:nvSpPr>
          <p:cNvPr id="210" name="Google Shape;210;p8"/>
          <p:cNvSpPr/>
          <p:nvPr/>
        </p:nvSpPr>
        <p:spPr>
          <a:xfrm>
            <a:off x="1195800" y="3188266"/>
            <a:ext cx="2339533" cy="70784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YOLO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version 8</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6466833" y="3685610"/>
            <a:ext cx="2454424"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txBox="1"/>
          <p:nvPr/>
        </p:nvSpPr>
        <p:spPr>
          <a:xfrm>
            <a:off x="1380854" y="2204617"/>
            <a:ext cx="32198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Light"/>
                <a:ea typeface="Montserrat Light"/>
                <a:cs typeface="Montserrat Light"/>
                <a:sym typeface="Montserrat Light"/>
              </a:rPr>
              <a:t>Object Detection</a:t>
            </a:r>
            <a:endParaRPr b="0" i="0" sz="1400" u="none" cap="none" strike="noStrike">
              <a:solidFill>
                <a:srgbClr val="000000"/>
              </a:solidFill>
              <a:latin typeface="Arial"/>
              <a:ea typeface="Arial"/>
              <a:cs typeface="Arial"/>
              <a:sym typeface="Arial"/>
            </a:endParaRPr>
          </a:p>
        </p:txBody>
      </p:sp>
      <p:sp>
        <p:nvSpPr>
          <p:cNvPr id="213" name="Google Shape;213;p8"/>
          <p:cNvSpPr txBox="1"/>
          <p:nvPr/>
        </p:nvSpPr>
        <p:spPr>
          <a:xfrm>
            <a:off x="4434669" y="2206130"/>
            <a:ext cx="40643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Light"/>
                <a:ea typeface="Montserrat Light"/>
                <a:cs typeface="Montserrat Light"/>
                <a:sym typeface="Montserrat Light"/>
              </a:rPr>
              <a:t>Algorithm to identify punches</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a:off x="4298415" y="3188266"/>
            <a:ext cx="4126221"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Punch counting algorithm</a:t>
            </a:r>
            <a:endParaRPr b="0" i="0" sz="1400" u="none" cap="none" strike="noStrike">
              <a:solidFill>
                <a:srgbClr val="000000"/>
              </a:solidFill>
              <a:latin typeface="Arial"/>
              <a:ea typeface="Arial"/>
              <a:cs typeface="Arial"/>
              <a:sym typeface="Arial"/>
            </a:endParaRPr>
          </a:p>
        </p:txBody>
      </p:sp>
      <p:sp>
        <p:nvSpPr>
          <p:cNvPr id="215" name="Google Shape;215;p8"/>
          <p:cNvSpPr txBox="1"/>
          <p:nvPr/>
        </p:nvSpPr>
        <p:spPr>
          <a:xfrm>
            <a:off x="4472473" y="3736190"/>
            <a:ext cx="2339533" cy="64629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E292E"/>
                </a:solidFill>
                <a:latin typeface="Montserrat Light"/>
                <a:ea typeface="Montserrat Light"/>
                <a:cs typeface="Montserrat Light"/>
                <a:sym typeface="Montserrat Light"/>
              </a:rPr>
              <a:t>OpenCV</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E292E"/>
                </a:solidFill>
                <a:latin typeface="Montserrat Light"/>
                <a:ea typeface="Montserrat Light"/>
                <a:cs typeface="Montserrat Light"/>
                <a:sym typeface="Montserrat Light"/>
              </a:rPr>
              <a:t>Tensorflow</a:t>
            </a:r>
            <a:endParaRPr b="0" i="0" sz="1200" u="none" cap="none" strike="noStrike">
              <a:solidFill>
                <a:srgbClr val="1E292E"/>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E292E"/>
                </a:solidFill>
                <a:latin typeface="Montserrat Light"/>
                <a:ea typeface="Montserrat Light"/>
                <a:cs typeface="Montserrat Light"/>
                <a:sym typeface="Montserrat Light"/>
              </a:rPr>
              <a:t>Numpy</a:t>
            </a:r>
            <a:endParaRPr b="0" i="0" sz="1200" u="none" cap="none" strike="noStrike">
              <a:solidFill>
                <a:srgbClr val="1E292E"/>
              </a:solidFill>
              <a:latin typeface="Montserrat Light"/>
              <a:ea typeface="Montserrat Light"/>
              <a:cs typeface="Montserrat Light"/>
              <a:sym typeface="Montserrat Light"/>
            </a:endParaRPr>
          </a:p>
        </p:txBody>
      </p:sp>
      <p:sp>
        <p:nvSpPr>
          <p:cNvPr id="216" name="Google Shape;216;p8"/>
          <p:cNvSpPr txBox="1"/>
          <p:nvPr/>
        </p:nvSpPr>
        <p:spPr>
          <a:xfrm>
            <a:off x="4399094" y="4698524"/>
            <a:ext cx="4928006"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We compute the center of object boxes and measure the distance between boxer and his glove.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If the distance is larger than certain amount, then we assume this is punch.  </a:t>
            </a:r>
            <a:endParaRPr b="0" i="0" sz="1200" u="none" cap="none" strike="noStrike">
              <a:solidFill>
                <a:srgbClr val="1E292E"/>
              </a:solidFill>
              <a:latin typeface="Montserrat Light"/>
              <a:ea typeface="Montserrat Light"/>
              <a:cs typeface="Montserrat Light"/>
              <a:sym typeface="Montserrat Light"/>
            </a:endParaRPr>
          </a:p>
        </p:txBody>
      </p:sp>
      <p:pic>
        <p:nvPicPr>
          <p:cNvPr id="217" name="Google Shape;217;p8"/>
          <p:cNvPicPr preferRelativeResize="0"/>
          <p:nvPr/>
        </p:nvPicPr>
        <p:blipFill rotWithShape="1">
          <a:blip r:embed="rId3">
            <a:alphaModFix/>
          </a:blip>
          <a:srcRect b="0" l="0" r="0" t="0"/>
          <a:stretch/>
        </p:blipFill>
        <p:spPr>
          <a:xfrm>
            <a:off x="9187718" y="3542189"/>
            <a:ext cx="2214413" cy="2203313"/>
          </a:xfrm>
          <a:prstGeom prst="rect">
            <a:avLst/>
          </a:prstGeom>
          <a:noFill/>
          <a:ln>
            <a:noFill/>
          </a:ln>
        </p:spPr>
      </p:pic>
      <p:cxnSp>
        <p:nvCxnSpPr>
          <p:cNvPr id="218" name="Google Shape;218;p8"/>
          <p:cNvCxnSpPr/>
          <p:nvPr/>
        </p:nvCxnSpPr>
        <p:spPr>
          <a:xfrm>
            <a:off x="10118063" y="4293018"/>
            <a:ext cx="731520" cy="161640"/>
          </a:xfrm>
          <a:prstGeom prst="straightConnector1">
            <a:avLst/>
          </a:prstGeom>
          <a:noFill/>
          <a:ln cap="flat" cmpd="sng" w="60325">
            <a:solidFill>
              <a:srgbClr val="3E6EC2"/>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p:nvPr/>
        </p:nvSpPr>
        <p:spPr>
          <a:xfrm>
            <a:off x="847824" y="1705234"/>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224" name="Google Shape;224;p28"/>
          <p:cNvSpPr txBox="1"/>
          <p:nvPr/>
        </p:nvSpPr>
        <p:spPr>
          <a:xfrm>
            <a:off x="2365567" y="1262728"/>
            <a:ext cx="746086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Prototype</a:t>
            </a:r>
            <a:endParaRPr b="0" i="0" sz="2400" u="none" cap="none" strike="noStrike">
              <a:solidFill>
                <a:srgbClr val="1E292E"/>
              </a:solidFill>
              <a:latin typeface="Montserrat Light"/>
              <a:ea typeface="Montserrat Light"/>
              <a:cs typeface="Montserrat Light"/>
              <a:sym typeface="Montserrat Light"/>
            </a:endParaRPr>
          </a:p>
        </p:txBody>
      </p:sp>
      <p:sp>
        <p:nvSpPr>
          <p:cNvPr id="225" name="Google Shape;225;p28"/>
          <p:cNvSpPr/>
          <p:nvPr/>
        </p:nvSpPr>
        <p:spPr>
          <a:xfrm>
            <a:off x="847824" y="2987244"/>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226" name="Google Shape;226;p28"/>
          <p:cNvSpPr/>
          <p:nvPr/>
        </p:nvSpPr>
        <p:spPr>
          <a:xfrm>
            <a:off x="1472098" y="1772494"/>
            <a:ext cx="2475789" cy="92328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Instance Segmentation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1400" u="none" cap="none" strike="noStrike">
                <a:solidFill>
                  <a:srgbClr val="000000"/>
                </a:solidFill>
                <a:latin typeface="Aharoni"/>
                <a:ea typeface="Aharoni"/>
                <a:cs typeface="Aharoni"/>
                <a:sym typeface="Aharoni"/>
              </a:rPr>
              <a:t>Using Roboflow</a:t>
            </a:r>
            <a:endParaRPr b="0" i="0" sz="1400" u="none" cap="none" strike="noStrike">
              <a:solidFill>
                <a:srgbClr val="000000"/>
              </a:solidFill>
              <a:latin typeface="Aharoni"/>
              <a:ea typeface="Aharoni"/>
              <a:cs typeface="Aharoni"/>
              <a:sym typeface="Aharoni"/>
            </a:endParaRPr>
          </a:p>
        </p:txBody>
      </p:sp>
      <p:pic>
        <p:nvPicPr>
          <p:cNvPr id="227" name="Google Shape;227;p28"/>
          <p:cNvPicPr preferRelativeResize="0"/>
          <p:nvPr/>
        </p:nvPicPr>
        <p:blipFill rotWithShape="1">
          <a:blip r:embed="rId3">
            <a:alphaModFix/>
          </a:blip>
          <a:srcRect b="0" l="0" r="0" t="0"/>
          <a:stretch/>
        </p:blipFill>
        <p:spPr>
          <a:xfrm>
            <a:off x="7798023" y="1798490"/>
            <a:ext cx="3546153" cy="1835044"/>
          </a:xfrm>
          <a:prstGeom prst="rect">
            <a:avLst/>
          </a:prstGeom>
          <a:noFill/>
          <a:ln>
            <a:noFill/>
          </a:ln>
        </p:spPr>
      </p:pic>
      <p:sp>
        <p:nvSpPr>
          <p:cNvPr id="228" name="Google Shape;228;p28"/>
          <p:cNvSpPr txBox="1"/>
          <p:nvPr/>
        </p:nvSpPr>
        <p:spPr>
          <a:xfrm>
            <a:off x="3799114" y="1930816"/>
            <a:ext cx="45937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Labeled about 30 images on Roboflow.</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1709712" y="3018021"/>
            <a:ext cx="2894945" cy="615513"/>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Test Object detection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E292E"/>
                </a:solidFill>
                <a:latin typeface="Aharoni"/>
                <a:ea typeface="Aharoni"/>
                <a:cs typeface="Aharoni"/>
                <a:sym typeface="Aharoni"/>
              </a:rPr>
              <a:t>Using YOLOv8</a:t>
            </a:r>
            <a:endParaRPr b="0" i="0" sz="1050" u="none" cap="none" strike="noStrike">
              <a:solidFill>
                <a:srgbClr val="000000"/>
              </a:solidFill>
              <a:latin typeface="Aharoni"/>
              <a:ea typeface="Aharoni"/>
              <a:cs typeface="Aharoni"/>
              <a:sym typeface="Aharoni"/>
            </a:endParaRPr>
          </a:p>
        </p:txBody>
      </p:sp>
      <p:pic>
        <p:nvPicPr>
          <p:cNvPr id="230" name="Google Shape;230;p28"/>
          <p:cNvPicPr preferRelativeResize="0"/>
          <p:nvPr/>
        </p:nvPicPr>
        <p:blipFill rotWithShape="1">
          <a:blip r:embed="rId4">
            <a:alphaModFix/>
          </a:blip>
          <a:srcRect b="0" l="0" r="0" t="0"/>
          <a:stretch/>
        </p:blipFill>
        <p:spPr>
          <a:xfrm>
            <a:off x="1709712" y="4078891"/>
            <a:ext cx="6062103" cy="1081033"/>
          </a:xfrm>
          <a:prstGeom prst="rect">
            <a:avLst/>
          </a:prstGeom>
          <a:noFill/>
          <a:ln>
            <a:noFill/>
          </a:ln>
        </p:spPr>
      </p:pic>
      <p:sp>
        <p:nvSpPr>
          <p:cNvPr id="231" name="Google Shape;231;p28"/>
          <p:cNvSpPr/>
          <p:nvPr/>
        </p:nvSpPr>
        <p:spPr>
          <a:xfrm>
            <a:off x="3603172" y="4619407"/>
            <a:ext cx="1447799" cy="137650"/>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 name="Google Shape;232;p28"/>
          <p:cNvSpPr/>
          <p:nvPr/>
        </p:nvSpPr>
        <p:spPr>
          <a:xfrm>
            <a:off x="5976258" y="4800600"/>
            <a:ext cx="1447799" cy="137650"/>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 name="Google Shape;233;p28"/>
          <p:cNvSpPr/>
          <p:nvPr/>
        </p:nvSpPr>
        <p:spPr>
          <a:xfrm>
            <a:off x="3712030" y="4767943"/>
            <a:ext cx="1447799" cy="137650"/>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p:nvPr/>
        </p:nvSpPr>
        <p:spPr>
          <a:xfrm>
            <a:off x="847824" y="1789624"/>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239" name="Google Shape;239;p29"/>
          <p:cNvSpPr txBox="1"/>
          <p:nvPr/>
        </p:nvSpPr>
        <p:spPr>
          <a:xfrm>
            <a:off x="2365567" y="1262728"/>
            <a:ext cx="746086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Prototype result</a:t>
            </a:r>
            <a:endParaRPr b="0" i="0" sz="2400" u="none" cap="none" strike="noStrike">
              <a:solidFill>
                <a:srgbClr val="1E292E"/>
              </a:solidFill>
              <a:latin typeface="Montserrat Light"/>
              <a:ea typeface="Montserrat Light"/>
              <a:cs typeface="Montserrat Light"/>
              <a:sym typeface="Montserrat Light"/>
            </a:endParaRPr>
          </a:p>
        </p:txBody>
      </p:sp>
      <p:sp>
        <p:nvSpPr>
          <p:cNvPr id="240" name="Google Shape;240;p29"/>
          <p:cNvSpPr/>
          <p:nvPr/>
        </p:nvSpPr>
        <p:spPr>
          <a:xfrm>
            <a:off x="847824" y="2929763"/>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1472098" y="1933764"/>
            <a:ext cx="2475789" cy="4000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Confusion matrix</a:t>
            </a:r>
            <a:endParaRPr b="0" i="0" sz="1400" u="none" cap="none" strike="noStrike">
              <a:solidFill>
                <a:srgbClr val="000000"/>
              </a:solidFill>
              <a:latin typeface="Aharoni"/>
              <a:ea typeface="Aharoni"/>
              <a:cs typeface="Aharoni"/>
              <a:sym typeface="Aharoni"/>
            </a:endParaRPr>
          </a:p>
        </p:txBody>
      </p:sp>
      <p:sp>
        <p:nvSpPr>
          <p:cNvPr id="242" name="Google Shape;242;p29"/>
          <p:cNvSpPr txBox="1"/>
          <p:nvPr/>
        </p:nvSpPr>
        <p:spPr>
          <a:xfrm>
            <a:off x="1651001" y="2355522"/>
            <a:ext cx="4593772"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Accurate on detecting boxers.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Not enough to detect boxing gloves.</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1651001" y="3011561"/>
            <a:ext cx="2746828" cy="615513"/>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Test object detection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E292E"/>
                </a:solidFill>
                <a:latin typeface="Aharoni"/>
                <a:ea typeface="Aharoni"/>
                <a:cs typeface="Aharoni"/>
                <a:sym typeface="Aharoni"/>
              </a:rPr>
              <a:t>Using YOLOv8</a:t>
            </a:r>
            <a:endParaRPr b="0" i="0" sz="1050" u="none" cap="none" strike="noStrike">
              <a:solidFill>
                <a:srgbClr val="000000"/>
              </a:solidFill>
              <a:latin typeface="Aharoni"/>
              <a:ea typeface="Aharoni"/>
              <a:cs typeface="Aharoni"/>
              <a:sym typeface="Aharoni"/>
            </a:endParaRPr>
          </a:p>
        </p:txBody>
      </p:sp>
      <p:pic>
        <p:nvPicPr>
          <p:cNvPr id="244" name="Google Shape;244;p29"/>
          <p:cNvPicPr preferRelativeResize="0"/>
          <p:nvPr/>
        </p:nvPicPr>
        <p:blipFill rotWithShape="1">
          <a:blip r:embed="rId3">
            <a:alphaModFix/>
          </a:blip>
          <a:srcRect b="0" l="0" r="0" t="0"/>
          <a:stretch/>
        </p:blipFill>
        <p:spPr>
          <a:xfrm>
            <a:off x="5622875" y="3877985"/>
            <a:ext cx="2475773" cy="1908029"/>
          </a:xfrm>
          <a:prstGeom prst="rect">
            <a:avLst/>
          </a:prstGeom>
          <a:noFill/>
          <a:ln>
            <a:noFill/>
          </a:ln>
        </p:spPr>
      </p:pic>
      <p:pic>
        <p:nvPicPr>
          <p:cNvPr id="245" name="Google Shape;245;p29"/>
          <p:cNvPicPr preferRelativeResize="0"/>
          <p:nvPr/>
        </p:nvPicPr>
        <p:blipFill rotWithShape="1">
          <a:blip r:embed="rId4">
            <a:alphaModFix/>
          </a:blip>
          <a:srcRect b="0" l="0" r="0" t="0"/>
          <a:stretch/>
        </p:blipFill>
        <p:spPr>
          <a:xfrm>
            <a:off x="8336925" y="1873528"/>
            <a:ext cx="3172700" cy="3925074"/>
          </a:xfrm>
          <a:prstGeom prst="rect">
            <a:avLst/>
          </a:prstGeom>
          <a:noFill/>
          <a:ln>
            <a:noFill/>
          </a:ln>
        </p:spPr>
      </p:pic>
      <p:pic>
        <p:nvPicPr>
          <p:cNvPr id="246" name="Google Shape;246;p29"/>
          <p:cNvPicPr preferRelativeResize="0"/>
          <p:nvPr/>
        </p:nvPicPr>
        <p:blipFill rotWithShape="1">
          <a:blip r:embed="rId5">
            <a:alphaModFix/>
          </a:blip>
          <a:srcRect b="0" l="0" r="0" t="0"/>
          <a:stretch/>
        </p:blipFill>
        <p:spPr>
          <a:xfrm>
            <a:off x="847824" y="3895736"/>
            <a:ext cx="4437997" cy="1923590"/>
          </a:xfrm>
          <a:prstGeom prst="rect">
            <a:avLst/>
          </a:prstGeom>
          <a:noFill/>
          <a:ln>
            <a:noFill/>
          </a:ln>
        </p:spPr>
      </p:pic>
      <p:sp>
        <p:nvSpPr>
          <p:cNvPr id="247" name="Google Shape;247;p29"/>
          <p:cNvSpPr txBox="1"/>
          <p:nvPr/>
        </p:nvSpPr>
        <p:spPr>
          <a:xfrm>
            <a:off x="4651874" y="6087979"/>
            <a:ext cx="288825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Need to increase accuracy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by bigger dataset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2974e7463a_2_18"/>
          <p:cNvSpPr/>
          <p:nvPr/>
        </p:nvSpPr>
        <p:spPr>
          <a:xfrm>
            <a:off x="831599" y="1392859"/>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253" name="Google Shape;253;g22974e7463a_2_18"/>
          <p:cNvSpPr txBox="1"/>
          <p:nvPr/>
        </p:nvSpPr>
        <p:spPr>
          <a:xfrm>
            <a:off x="2365492" y="230178"/>
            <a:ext cx="7461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a:t>
            </a:r>
            <a:endParaRPr b="0" i="0" sz="2400" u="none" cap="none" strike="noStrike">
              <a:solidFill>
                <a:srgbClr val="1E292E"/>
              </a:solidFill>
              <a:latin typeface="Montserrat Light"/>
              <a:ea typeface="Montserrat Light"/>
              <a:cs typeface="Montserrat Light"/>
              <a:sym typeface="Montserrat Light"/>
            </a:endParaRPr>
          </a:p>
        </p:txBody>
      </p:sp>
      <p:sp>
        <p:nvSpPr>
          <p:cNvPr id="254" name="Google Shape;254;g22974e7463a_2_18"/>
          <p:cNvSpPr/>
          <p:nvPr/>
        </p:nvSpPr>
        <p:spPr>
          <a:xfrm>
            <a:off x="831612" y="3776519"/>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255" name="Google Shape;255;g22974e7463a_2_18"/>
          <p:cNvSpPr/>
          <p:nvPr/>
        </p:nvSpPr>
        <p:spPr>
          <a:xfrm>
            <a:off x="1455873" y="1460119"/>
            <a:ext cx="2475900" cy="92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Instance Segmentation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1400" u="none" cap="none" strike="noStrike">
                <a:solidFill>
                  <a:srgbClr val="000000"/>
                </a:solidFill>
                <a:latin typeface="Aharoni"/>
                <a:ea typeface="Aharoni"/>
                <a:cs typeface="Aharoni"/>
                <a:sym typeface="Aharoni"/>
              </a:rPr>
              <a:t>Using Roboflow</a:t>
            </a:r>
            <a:endParaRPr b="0" i="0" sz="1400" u="none" cap="none" strike="noStrike">
              <a:solidFill>
                <a:srgbClr val="000000"/>
              </a:solidFill>
              <a:latin typeface="Aharoni"/>
              <a:ea typeface="Aharoni"/>
              <a:cs typeface="Aharoni"/>
              <a:sym typeface="Aharoni"/>
            </a:endParaRPr>
          </a:p>
        </p:txBody>
      </p:sp>
      <p:pic>
        <p:nvPicPr>
          <p:cNvPr id="256" name="Google Shape;256;g22974e7463a_2_18"/>
          <p:cNvPicPr preferRelativeResize="0"/>
          <p:nvPr/>
        </p:nvPicPr>
        <p:blipFill rotWithShape="1">
          <a:blip r:embed="rId3">
            <a:alphaModFix/>
          </a:blip>
          <a:srcRect b="0" l="0" r="0" t="0"/>
          <a:stretch/>
        </p:blipFill>
        <p:spPr>
          <a:xfrm>
            <a:off x="7184354" y="1392851"/>
            <a:ext cx="3934794" cy="2036138"/>
          </a:xfrm>
          <a:prstGeom prst="rect">
            <a:avLst/>
          </a:prstGeom>
          <a:noFill/>
          <a:ln>
            <a:noFill/>
          </a:ln>
        </p:spPr>
      </p:pic>
      <p:sp>
        <p:nvSpPr>
          <p:cNvPr id="257" name="Google Shape;257;g22974e7463a_2_18"/>
          <p:cNvSpPr txBox="1"/>
          <p:nvPr/>
        </p:nvSpPr>
        <p:spPr>
          <a:xfrm>
            <a:off x="2022239" y="2373804"/>
            <a:ext cx="4593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Labeled about 200 images on Roboflow.</a:t>
            </a:r>
            <a:endParaRPr b="0" i="0" sz="1400" u="none" cap="none" strike="noStrike">
              <a:solidFill>
                <a:srgbClr val="000000"/>
              </a:solidFill>
              <a:latin typeface="Arial"/>
              <a:ea typeface="Arial"/>
              <a:cs typeface="Arial"/>
              <a:sym typeface="Arial"/>
            </a:endParaRPr>
          </a:p>
        </p:txBody>
      </p:sp>
      <p:sp>
        <p:nvSpPr>
          <p:cNvPr id="258" name="Google Shape;258;g22974e7463a_2_18"/>
          <p:cNvSpPr/>
          <p:nvPr/>
        </p:nvSpPr>
        <p:spPr>
          <a:xfrm>
            <a:off x="1693500" y="3807296"/>
            <a:ext cx="2895000" cy="61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Test Object detection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E292E"/>
                </a:solidFill>
                <a:latin typeface="Aharoni"/>
                <a:ea typeface="Aharoni"/>
                <a:cs typeface="Aharoni"/>
                <a:sym typeface="Aharoni"/>
              </a:rPr>
              <a:t>Used YOLOv8 on local machine to train model for detection </a:t>
            </a:r>
            <a:endParaRPr b="0" i="0" sz="1050" u="none" cap="none" strike="noStrike">
              <a:solidFill>
                <a:srgbClr val="000000"/>
              </a:solidFill>
              <a:latin typeface="Aharoni"/>
              <a:ea typeface="Aharoni"/>
              <a:cs typeface="Aharoni"/>
              <a:sym typeface="Aharoni"/>
            </a:endParaRPr>
          </a:p>
        </p:txBody>
      </p:sp>
      <p:pic>
        <p:nvPicPr>
          <p:cNvPr id="259" name="Google Shape;259;g22974e7463a_2_18"/>
          <p:cNvPicPr preferRelativeResize="0"/>
          <p:nvPr/>
        </p:nvPicPr>
        <p:blipFill rotWithShape="1">
          <a:blip r:embed="rId4">
            <a:alphaModFix/>
          </a:blip>
          <a:srcRect b="0" l="0" r="0" t="0"/>
          <a:stretch/>
        </p:blipFill>
        <p:spPr>
          <a:xfrm>
            <a:off x="7184350" y="3633450"/>
            <a:ext cx="3934801" cy="21913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2974e7463a_2_32"/>
          <p:cNvSpPr/>
          <p:nvPr/>
        </p:nvSpPr>
        <p:spPr>
          <a:xfrm>
            <a:off x="847824" y="1789624"/>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22974e7463a_2_32"/>
          <p:cNvSpPr txBox="1"/>
          <p:nvPr/>
        </p:nvSpPr>
        <p:spPr>
          <a:xfrm>
            <a:off x="2365567" y="1262728"/>
            <a:ext cx="7461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a:t>
            </a:r>
            <a:endParaRPr b="0" i="0" sz="2400" u="none" cap="none" strike="noStrike">
              <a:solidFill>
                <a:srgbClr val="1E292E"/>
              </a:solidFill>
              <a:latin typeface="Montserrat Light"/>
              <a:ea typeface="Montserrat Light"/>
              <a:cs typeface="Montserrat Light"/>
              <a:sym typeface="Montserrat Light"/>
            </a:endParaRPr>
          </a:p>
        </p:txBody>
      </p:sp>
      <p:sp>
        <p:nvSpPr>
          <p:cNvPr id="266" name="Google Shape;266;g22974e7463a_2_32"/>
          <p:cNvSpPr/>
          <p:nvPr/>
        </p:nvSpPr>
        <p:spPr>
          <a:xfrm>
            <a:off x="847824" y="2929763"/>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2974e7463a_2_32"/>
          <p:cNvSpPr/>
          <p:nvPr/>
        </p:nvSpPr>
        <p:spPr>
          <a:xfrm>
            <a:off x="1472098" y="1933764"/>
            <a:ext cx="2475900" cy="40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haroni"/>
              <a:ea typeface="Aharoni"/>
              <a:cs typeface="Aharoni"/>
              <a:sym typeface="Aharoni"/>
            </a:endParaRPr>
          </a:p>
        </p:txBody>
      </p:sp>
      <p:sp>
        <p:nvSpPr>
          <p:cNvPr id="268" name="Google Shape;268;g22974e7463a_2_32"/>
          <p:cNvSpPr txBox="1"/>
          <p:nvPr/>
        </p:nvSpPr>
        <p:spPr>
          <a:xfrm>
            <a:off x="1651001" y="2355522"/>
            <a:ext cx="4593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2974e7463a_2_32"/>
          <p:cNvSpPr/>
          <p:nvPr/>
        </p:nvSpPr>
        <p:spPr>
          <a:xfrm>
            <a:off x="1651001" y="3011561"/>
            <a:ext cx="2746800" cy="61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rgbClr val="000000"/>
              </a:solidFill>
              <a:latin typeface="Aharoni"/>
              <a:ea typeface="Aharoni"/>
              <a:cs typeface="Aharoni"/>
              <a:sym typeface="Aharoni"/>
            </a:endParaRPr>
          </a:p>
        </p:txBody>
      </p:sp>
      <p:sp>
        <p:nvSpPr>
          <p:cNvPr id="270" name="Google Shape;270;g22974e7463a_2_32"/>
          <p:cNvSpPr txBox="1"/>
          <p:nvPr/>
        </p:nvSpPr>
        <p:spPr>
          <a:xfrm>
            <a:off x="4651874" y="6087979"/>
            <a:ext cx="2888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1" name="Google Shape;271;g22974e7463a_2_32"/>
          <p:cNvPicPr preferRelativeResize="0"/>
          <p:nvPr/>
        </p:nvPicPr>
        <p:blipFill rotWithShape="1">
          <a:blip r:embed="rId3">
            <a:alphaModFix/>
          </a:blip>
          <a:srcRect b="0" l="0" r="0" t="0"/>
          <a:stretch/>
        </p:blipFill>
        <p:spPr>
          <a:xfrm>
            <a:off x="641851" y="1991678"/>
            <a:ext cx="4010025" cy="3829050"/>
          </a:xfrm>
          <a:prstGeom prst="rect">
            <a:avLst/>
          </a:prstGeom>
          <a:noFill/>
          <a:ln>
            <a:noFill/>
          </a:ln>
        </p:spPr>
      </p:pic>
      <p:pic>
        <p:nvPicPr>
          <p:cNvPr id="272" name="Google Shape;272;g22974e7463a_2_32"/>
          <p:cNvPicPr preferRelativeResize="0"/>
          <p:nvPr/>
        </p:nvPicPr>
        <p:blipFill rotWithShape="1">
          <a:blip r:embed="rId4">
            <a:alphaModFix/>
          </a:blip>
          <a:srcRect b="0" l="0" r="0" t="0"/>
          <a:stretch/>
        </p:blipFill>
        <p:spPr>
          <a:xfrm>
            <a:off x="4824401" y="2010728"/>
            <a:ext cx="3943350" cy="3790950"/>
          </a:xfrm>
          <a:prstGeom prst="rect">
            <a:avLst/>
          </a:prstGeom>
          <a:noFill/>
          <a:ln>
            <a:noFill/>
          </a:ln>
        </p:spPr>
      </p:pic>
      <p:sp>
        <p:nvSpPr>
          <p:cNvPr id="273" name="Google Shape;273;g22974e7463a_2_32"/>
          <p:cNvSpPr txBox="1"/>
          <p:nvPr/>
        </p:nvSpPr>
        <p:spPr>
          <a:xfrm>
            <a:off x="8969450" y="2163725"/>
            <a:ext cx="2578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Model can easily detect the different boxers and their respective gloves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This increase in accuracy was mainly due to more epochs and an increase in the size of the dataset from 30 images to ~200 images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548cdddb8d_1_0"/>
          <p:cNvSpPr txBox="1"/>
          <p:nvPr/>
        </p:nvSpPr>
        <p:spPr>
          <a:xfrm>
            <a:off x="3818625" y="1088850"/>
            <a:ext cx="44166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a:t>
            </a:r>
            <a:endParaRPr b="0" i="0" sz="24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g2548cdddb8d_1_0"/>
          <p:cNvPicPr preferRelativeResize="0"/>
          <p:nvPr/>
        </p:nvPicPr>
        <p:blipFill rotWithShape="1">
          <a:blip r:embed="rId3">
            <a:alphaModFix/>
          </a:blip>
          <a:srcRect b="0" l="0" r="0" t="0"/>
          <a:stretch/>
        </p:blipFill>
        <p:spPr>
          <a:xfrm>
            <a:off x="804175" y="1581350"/>
            <a:ext cx="4448350" cy="4332125"/>
          </a:xfrm>
          <a:prstGeom prst="rect">
            <a:avLst/>
          </a:prstGeom>
          <a:noFill/>
          <a:ln>
            <a:noFill/>
          </a:ln>
        </p:spPr>
      </p:pic>
      <p:pic>
        <p:nvPicPr>
          <p:cNvPr id="281" name="Google Shape;281;g2548cdddb8d_1_0"/>
          <p:cNvPicPr preferRelativeResize="0"/>
          <p:nvPr/>
        </p:nvPicPr>
        <p:blipFill rotWithShape="1">
          <a:blip r:embed="rId4">
            <a:alphaModFix/>
          </a:blip>
          <a:srcRect b="0" l="0" r="0" t="0"/>
          <a:stretch/>
        </p:blipFill>
        <p:spPr>
          <a:xfrm>
            <a:off x="5512275" y="1650350"/>
            <a:ext cx="4000500" cy="395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2974e7463a_2_49"/>
          <p:cNvSpPr/>
          <p:nvPr/>
        </p:nvSpPr>
        <p:spPr>
          <a:xfrm>
            <a:off x="847824" y="1789624"/>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2974e7463a_2_49"/>
          <p:cNvSpPr txBox="1"/>
          <p:nvPr/>
        </p:nvSpPr>
        <p:spPr>
          <a:xfrm>
            <a:off x="2365567" y="1262728"/>
            <a:ext cx="7461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result(continued)</a:t>
            </a:r>
            <a:endParaRPr b="0" i="0" sz="2400" u="none" cap="none" strike="noStrike">
              <a:solidFill>
                <a:srgbClr val="1E292E"/>
              </a:solidFill>
              <a:latin typeface="Montserrat Light"/>
              <a:ea typeface="Montserrat Light"/>
              <a:cs typeface="Montserrat Light"/>
              <a:sym typeface="Montserrat Light"/>
            </a:endParaRPr>
          </a:p>
        </p:txBody>
      </p:sp>
      <p:sp>
        <p:nvSpPr>
          <p:cNvPr id="288" name="Google Shape;288;g22974e7463a_2_49"/>
          <p:cNvSpPr/>
          <p:nvPr/>
        </p:nvSpPr>
        <p:spPr>
          <a:xfrm>
            <a:off x="847824" y="2929763"/>
            <a:ext cx="938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2974e7463a_2_49"/>
          <p:cNvSpPr/>
          <p:nvPr/>
        </p:nvSpPr>
        <p:spPr>
          <a:xfrm>
            <a:off x="1472098" y="1933764"/>
            <a:ext cx="2475900" cy="40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haroni"/>
              <a:ea typeface="Aharoni"/>
              <a:cs typeface="Aharoni"/>
              <a:sym typeface="Aharoni"/>
            </a:endParaRPr>
          </a:p>
        </p:txBody>
      </p:sp>
      <p:sp>
        <p:nvSpPr>
          <p:cNvPr id="290" name="Google Shape;290;g22974e7463a_2_49"/>
          <p:cNvSpPr txBox="1"/>
          <p:nvPr/>
        </p:nvSpPr>
        <p:spPr>
          <a:xfrm>
            <a:off x="1651001" y="2355522"/>
            <a:ext cx="4593900" cy="3078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2974e7463a_2_49"/>
          <p:cNvSpPr/>
          <p:nvPr/>
        </p:nvSpPr>
        <p:spPr>
          <a:xfrm>
            <a:off x="1651001" y="3011561"/>
            <a:ext cx="2746800" cy="615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050" u="none" cap="none" strike="noStrike">
              <a:solidFill>
                <a:srgbClr val="000000"/>
              </a:solidFill>
              <a:latin typeface="Aharoni"/>
              <a:ea typeface="Aharoni"/>
              <a:cs typeface="Aharoni"/>
              <a:sym typeface="Aharoni"/>
            </a:endParaRPr>
          </a:p>
        </p:txBody>
      </p:sp>
      <p:sp>
        <p:nvSpPr>
          <p:cNvPr id="292" name="Google Shape;292;g22974e7463a_2_49"/>
          <p:cNvSpPr txBox="1"/>
          <p:nvPr/>
        </p:nvSpPr>
        <p:spPr>
          <a:xfrm>
            <a:off x="4651874" y="6087979"/>
            <a:ext cx="2888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g22974e7463a_2_49"/>
          <p:cNvPicPr preferRelativeResize="0"/>
          <p:nvPr/>
        </p:nvPicPr>
        <p:blipFill rotWithShape="1">
          <a:blip r:embed="rId3">
            <a:alphaModFix/>
          </a:blip>
          <a:srcRect b="0" l="0" r="0" t="0"/>
          <a:stretch/>
        </p:blipFill>
        <p:spPr>
          <a:xfrm>
            <a:off x="602600" y="1626250"/>
            <a:ext cx="5281352" cy="4189700"/>
          </a:xfrm>
          <a:prstGeom prst="rect">
            <a:avLst/>
          </a:prstGeom>
          <a:noFill/>
          <a:ln>
            <a:noFill/>
          </a:ln>
        </p:spPr>
      </p:pic>
      <p:sp>
        <p:nvSpPr>
          <p:cNvPr id="294" name="Google Shape;294;g22974e7463a_2_49"/>
          <p:cNvSpPr txBox="1"/>
          <p:nvPr/>
        </p:nvSpPr>
        <p:spPr>
          <a:xfrm>
            <a:off x="6629250" y="2179050"/>
            <a:ext cx="4381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F1 score peak is around 0.55 confidence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Very high F1 score meaning that there is very high accuracy in lower confidence ranges.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2974e7463a_2_68"/>
          <p:cNvSpPr txBox="1"/>
          <p:nvPr/>
        </p:nvSpPr>
        <p:spPr>
          <a:xfrm>
            <a:off x="3930875" y="1205900"/>
            <a:ext cx="4510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result(continued)</a:t>
            </a:r>
            <a:endParaRPr b="0" i="0" sz="24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g22974e7463a_2_68"/>
          <p:cNvPicPr preferRelativeResize="0"/>
          <p:nvPr/>
        </p:nvPicPr>
        <p:blipFill rotWithShape="1">
          <a:blip r:embed="rId3">
            <a:alphaModFix/>
          </a:blip>
          <a:srcRect b="0" l="0" r="0" t="0"/>
          <a:stretch/>
        </p:blipFill>
        <p:spPr>
          <a:xfrm>
            <a:off x="681825" y="1659775"/>
            <a:ext cx="6270300" cy="4179200"/>
          </a:xfrm>
          <a:prstGeom prst="rect">
            <a:avLst/>
          </a:prstGeom>
          <a:noFill/>
          <a:ln>
            <a:noFill/>
          </a:ln>
        </p:spPr>
      </p:pic>
      <p:sp>
        <p:nvSpPr>
          <p:cNvPr id="302" name="Google Shape;302;g22974e7463a_2_68"/>
          <p:cNvSpPr txBox="1"/>
          <p:nvPr/>
        </p:nvSpPr>
        <p:spPr>
          <a:xfrm>
            <a:off x="7365850" y="2294150"/>
            <a:ext cx="4419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-Precision increases naturally as the confidence increases.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The optimal confidence threshold is around 0.70. This would allow excellent precision while keeping good recall as well.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54862b0e42_1_6"/>
          <p:cNvSpPr txBox="1"/>
          <p:nvPr/>
        </p:nvSpPr>
        <p:spPr>
          <a:xfrm>
            <a:off x="3930875" y="1205900"/>
            <a:ext cx="4510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result(continued)</a:t>
            </a:r>
            <a:endParaRPr b="0" i="0" sz="24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54862b0e42_1_6"/>
          <p:cNvSpPr txBox="1"/>
          <p:nvPr/>
        </p:nvSpPr>
        <p:spPr>
          <a:xfrm>
            <a:off x="6437450" y="2025600"/>
            <a:ext cx="4419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The precision decreases as the model is able to find more true positives thus giving an increase in recall.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When comparing these results to the prototype the results are night and day. The new model is able to accurately detect boxers and their gloves.</a:t>
            </a:r>
            <a:endParaRPr b="0" i="0" sz="1400" u="none" cap="none" strike="noStrike">
              <a:solidFill>
                <a:srgbClr val="000000"/>
              </a:solidFill>
              <a:latin typeface="Arial"/>
              <a:ea typeface="Arial"/>
              <a:cs typeface="Arial"/>
              <a:sym typeface="Arial"/>
            </a:endParaRPr>
          </a:p>
        </p:txBody>
      </p:sp>
      <p:pic>
        <p:nvPicPr>
          <p:cNvPr id="310" name="Google Shape;310;g254862b0e42_1_6"/>
          <p:cNvPicPr preferRelativeResize="0"/>
          <p:nvPr/>
        </p:nvPicPr>
        <p:blipFill rotWithShape="1">
          <a:blip r:embed="rId3">
            <a:alphaModFix/>
          </a:blip>
          <a:srcRect b="0" l="0" r="0" t="0"/>
          <a:stretch/>
        </p:blipFill>
        <p:spPr>
          <a:xfrm>
            <a:off x="574400" y="1774875"/>
            <a:ext cx="5678899" cy="37850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54862b0e42_1_14"/>
          <p:cNvSpPr txBox="1"/>
          <p:nvPr/>
        </p:nvSpPr>
        <p:spPr>
          <a:xfrm>
            <a:off x="3930875" y="1205900"/>
            <a:ext cx="4510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result(continued)</a:t>
            </a:r>
            <a:endParaRPr b="0" i="0" sz="24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254862b0e42_1_14"/>
          <p:cNvSpPr txBox="1"/>
          <p:nvPr/>
        </p:nvSpPr>
        <p:spPr>
          <a:xfrm>
            <a:off x="6859450" y="1688025"/>
            <a:ext cx="44196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As seen by the confusion matrix(dark blue is true positive) the precision is very high meaning that the model is very good in detecting boxers.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When compared to the prototype confusion matrix(below) the results of adding more epochs and images show how impactful they are to a good model.</a:t>
            </a:r>
            <a:endParaRPr b="0" i="0" sz="1400" u="none" cap="none" strike="noStrike">
              <a:solidFill>
                <a:srgbClr val="000000"/>
              </a:solidFill>
              <a:latin typeface="Arial"/>
              <a:ea typeface="Arial"/>
              <a:cs typeface="Arial"/>
              <a:sym typeface="Arial"/>
            </a:endParaRPr>
          </a:p>
        </p:txBody>
      </p:sp>
      <p:pic>
        <p:nvPicPr>
          <p:cNvPr id="318" name="Google Shape;318;g254862b0e42_1_14"/>
          <p:cNvPicPr preferRelativeResize="0"/>
          <p:nvPr/>
        </p:nvPicPr>
        <p:blipFill rotWithShape="1">
          <a:blip r:embed="rId3">
            <a:alphaModFix/>
          </a:blip>
          <a:srcRect b="0" l="0" r="0" t="0"/>
          <a:stretch/>
        </p:blipFill>
        <p:spPr>
          <a:xfrm>
            <a:off x="605075" y="1828575"/>
            <a:ext cx="5955123" cy="4466350"/>
          </a:xfrm>
          <a:prstGeom prst="rect">
            <a:avLst/>
          </a:prstGeom>
          <a:noFill/>
          <a:ln>
            <a:noFill/>
          </a:ln>
        </p:spPr>
      </p:pic>
      <p:pic>
        <p:nvPicPr>
          <p:cNvPr id="319" name="Google Shape;319;g254862b0e42_1_14"/>
          <p:cNvPicPr preferRelativeResize="0"/>
          <p:nvPr/>
        </p:nvPicPr>
        <p:blipFill rotWithShape="1">
          <a:blip r:embed="rId4">
            <a:alphaModFix/>
          </a:blip>
          <a:srcRect b="0" l="0" r="0" t="0"/>
          <a:stretch/>
        </p:blipFill>
        <p:spPr>
          <a:xfrm>
            <a:off x="6790400" y="3539025"/>
            <a:ext cx="4118225" cy="3173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26eb91126a_0_15"/>
          <p:cNvSpPr txBox="1"/>
          <p:nvPr/>
        </p:nvSpPr>
        <p:spPr>
          <a:xfrm>
            <a:off x="2006599" y="1506558"/>
            <a:ext cx="8178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1E292E"/>
                </a:solidFill>
                <a:latin typeface="Montserrat Black"/>
                <a:ea typeface="Montserrat Black"/>
                <a:cs typeface="Montserrat Black"/>
                <a:sym typeface="Montserrat Black"/>
              </a:rPr>
              <a:t>Team 4</a:t>
            </a:r>
            <a:endParaRPr b="0" i="0" sz="3200" u="none" cap="none" strike="noStrike">
              <a:solidFill>
                <a:srgbClr val="1E292E"/>
              </a:solidFill>
              <a:latin typeface="Montserrat Black"/>
              <a:ea typeface="Montserrat Black"/>
              <a:cs typeface="Montserrat Black"/>
              <a:sym typeface="Montserrat Black"/>
            </a:endParaRPr>
          </a:p>
        </p:txBody>
      </p:sp>
      <p:sp>
        <p:nvSpPr>
          <p:cNvPr id="109" name="Google Shape;109;g226eb91126a_0_15"/>
          <p:cNvSpPr txBox="1"/>
          <p:nvPr/>
        </p:nvSpPr>
        <p:spPr>
          <a:xfrm>
            <a:off x="1026750" y="4161463"/>
            <a:ext cx="3197100" cy="1169700"/>
          </a:xfrm>
          <a:prstGeom prst="rect">
            <a:avLst/>
          </a:prstGeom>
          <a:noFill/>
          <a:ln>
            <a:noFill/>
          </a:ln>
        </p:spPr>
        <p:txBody>
          <a:bodyPr anchorCtr="0" anchor="t" bIns="45700" lIns="91425" spcFirstLastPara="1" rIns="91425" wrap="square" tIns="45700">
            <a:spAutoFit/>
          </a:bodyPr>
          <a:lstStyle/>
          <a:p>
            <a:pPr indent="-273050" lvl="0" marL="412750" marR="0" rtl="0" algn="l">
              <a:lnSpc>
                <a:spcPct val="100000"/>
              </a:lnSpc>
              <a:spcBef>
                <a:spcPts val="0"/>
              </a:spcBef>
              <a:spcAft>
                <a:spcPts val="0"/>
              </a:spcAft>
              <a:buClr>
                <a:srgbClr val="1E292E"/>
              </a:buClr>
              <a:buSzPts val="1400"/>
              <a:buFont typeface="Arial"/>
              <a:buChar char="•"/>
            </a:pPr>
            <a:r>
              <a:rPr b="0" i="0" lang="en-US" sz="1400" u="none" cap="none" strike="noStrike">
                <a:solidFill>
                  <a:srgbClr val="1E292E"/>
                </a:solidFill>
                <a:latin typeface="Montserrat Light"/>
                <a:ea typeface="Montserrat Light"/>
                <a:cs typeface="Montserrat Light"/>
                <a:sym typeface="Montserrat Light"/>
              </a:rPr>
              <a:t>B.S. Computer Engineering</a:t>
            </a:r>
            <a:endParaRPr b="0" i="0" sz="1400" u="none" cap="none" strike="noStrike">
              <a:solidFill>
                <a:srgbClr val="1E292E"/>
              </a:solidFill>
              <a:latin typeface="Montserrat Light"/>
              <a:ea typeface="Montserrat Light"/>
              <a:cs typeface="Montserrat Light"/>
              <a:sym typeface="Montserrat Light"/>
            </a:endParaRPr>
          </a:p>
          <a:p>
            <a:pPr indent="-273050" lvl="0" marL="412750" marR="0" rtl="0" algn="l">
              <a:lnSpc>
                <a:spcPct val="100000"/>
              </a:lnSpc>
              <a:spcBef>
                <a:spcPts val="0"/>
              </a:spcBef>
              <a:spcAft>
                <a:spcPts val="0"/>
              </a:spcAft>
              <a:buClr>
                <a:srgbClr val="1E292E"/>
              </a:buClr>
              <a:buSzPts val="1400"/>
              <a:buFont typeface="Montserrat Light"/>
              <a:buChar char="•"/>
            </a:pPr>
            <a:r>
              <a:rPr b="0" i="0" lang="en-US" sz="1400" u="none" cap="none" strike="noStrike">
                <a:solidFill>
                  <a:srgbClr val="1E292E"/>
                </a:solidFill>
                <a:latin typeface="Montserrat Light"/>
                <a:ea typeface="Montserrat Light"/>
                <a:cs typeface="Montserrat Light"/>
                <a:sym typeface="Montserrat Light"/>
              </a:rPr>
              <a:t>Research interest</a:t>
            </a:r>
            <a:endParaRPr b="0" i="0" sz="1400" u="none" cap="none" strike="noStrike">
              <a:solidFill>
                <a:srgbClr val="1E292E"/>
              </a:solidFill>
              <a:latin typeface="Montserrat Light"/>
              <a:ea typeface="Montserrat Light"/>
              <a:cs typeface="Montserrat Light"/>
              <a:sym typeface="Montserrat Light"/>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1E292E"/>
                </a:solidFill>
                <a:latin typeface="Montserrat Light"/>
                <a:ea typeface="Montserrat Light"/>
                <a:cs typeface="Montserrat Light"/>
                <a:sym typeface="Montserrat Light"/>
              </a:rPr>
              <a:t>: AI and Data Science</a:t>
            </a:r>
            <a:endParaRPr b="0" i="0" sz="1400" u="none" cap="none" strike="noStrike">
              <a:solidFill>
                <a:srgbClr val="1E292E"/>
              </a:solidFill>
              <a:latin typeface="Montserrat Light"/>
              <a:ea typeface="Montserrat Light"/>
              <a:cs typeface="Montserrat Light"/>
              <a:sym typeface="Montserrat Light"/>
            </a:endParaRPr>
          </a:p>
          <a:p>
            <a:pPr indent="0" lvl="0" marL="228600" marR="0" rtl="0" algn="l">
              <a:lnSpc>
                <a:spcPct val="100000"/>
              </a:lnSpc>
              <a:spcBef>
                <a:spcPts val="0"/>
              </a:spcBef>
              <a:spcAft>
                <a:spcPts val="0"/>
              </a:spcAft>
              <a:buClr>
                <a:srgbClr val="1E292E"/>
              </a:buClr>
              <a:buSzPts val="1600"/>
              <a:buFont typeface="Arial"/>
              <a:buNone/>
            </a:pPr>
            <a:r>
              <a:t/>
            </a:r>
            <a:endParaRPr b="0" i="0" sz="1400" u="none" cap="none" strike="noStrike">
              <a:solidFill>
                <a:srgbClr val="1E292E"/>
              </a:solidFill>
              <a:latin typeface="Montserrat Light"/>
              <a:ea typeface="Montserrat Light"/>
              <a:cs typeface="Montserrat Light"/>
              <a:sym typeface="Montserrat Light"/>
            </a:endParaRPr>
          </a:p>
          <a:p>
            <a:pPr indent="0" lvl="0" marL="101600" marR="0" rtl="0" algn="l">
              <a:lnSpc>
                <a:spcPct val="100000"/>
              </a:lnSpc>
              <a:spcBef>
                <a:spcPts val="0"/>
              </a:spcBef>
              <a:spcAft>
                <a:spcPts val="0"/>
              </a:spcAft>
              <a:buClr>
                <a:schemeClr val="dk1"/>
              </a:buClr>
              <a:buSzPts val="1600"/>
              <a:buFont typeface="Noto Sans Symbols"/>
              <a:buNone/>
            </a:pPr>
            <a:r>
              <a:t/>
            </a:r>
            <a:endParaRPr b="1" i="0" sz="1400" u="none" cap="none" strike="noStrike">
              <a:solidFill>
                <a:srgbClr val="1E292E"/>
              </a:solidFill>
              <a:latin typeface="Montserrat"/>
              <a:ea typeface="Montserrat"/>
              <a:cs typeface="Montserrat"/>
              <a:sym typeface="Montserrat"/>
            </a:endParaRPr>
          </a:p>
        </p:txBody>
      </p:sp>
      <p:sp>
        <p:nvSpPr>
          <p:cNvPr id="110" name="Google Shape;110;g226eb91126a_0_15"/>
          <p:cNvSpPr/>
          <p:nvPr/>
        </p:nvSpPr>
        <p:spPr>
          <a:xfrm>
            <a:off x="1359598" y="3653755"/>
            <a:ext cx="2531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YoungJo Choi</a:t>
            </a:r>
            <a:endParaRPr b="0" i="0" sz="2400" u="none" cap="none" strike="noStrike">
              <a:solidFill>
                <a:srgbClr val="1E292E"/>
              </a:solidFill>
              <a:latin typeface="Montserrat Light"/>
              <a:ea typeface="Montserrat Light"/>
              <a:cs typeface="Montserrat Light"/>
              <a:sym typeface="Montserrat Light"/>
            </a:endParaRPr>
          </a:p>
        </p:txBody>
      </p:sp>
      <p:sp>
        <p:nvSpPr>
          <p:cNvPr id="111" name="Google Shape;111;g226eb91126a_0_15"/>
          <p:cNvSpPr/>
          <p:nvPr/>
        </p:nvSpPr>
        <p:spPr>
          <a:xfrm>
            <a:off x="4722125" y="4285625"/>
            <a:ext cx="2831100" cy="171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1200" u="none" cap="none" strike="noStrike">
                <a:solidFill>
                  <a:srgbClr val="1E292E"/>
                </a:solidFill>
                <a:latin typeface="Montserrat"/>
                <a:ea typeface="Montserrat"/>
                <a:cs typeface="Montserrat"/>
                <a:sym typeface="Montserrat"/>
              </a:rPr>
              <a:t>   </a:t>
            </a:r>
            <a:r>
              <a:rPr b="0" i="0" lang="en-US" sz="2300" u="none" cap="none" strike="noStrike">
                <a:solidFill>
                  <a:schemeClr val="dk1"/>
                </a:solidFill>
                <a:latin typeface="Montserrat Light"/>
                <a:ea typeface="Montserrat Light"/>
                <a:cs typeface="Montserrat Light"/>
                <a:sym typeface="Montserrat Light"/>
              </a:rPr>
              <a:t>Wenxuan Zhu</a:t>
            </a:r>
            <a:endParaRPr b="1" i="0" sz="1100" u="none" cap="none" strike="noStrike">
              <a:solidFill>
                <a:srgbClr val="1E292E"/>
              </a:solidFill>
              <a:latin typeface="Montserrat"/>
              <a:ea typeface="Montserrat"/>
              <a:cs typeface="Montserrat"/>
              <a:sym typeface="Montserrat"/>
            </a:endParaRPr>
          </a:p>
          <a:p>
            <a:pPr indent="0" lvl="0" marL="0" marR="0" rtl="0" algn="l">
              <a:lnSpc>
                <a:spcPct val="100000"/>
              </a:lnSpc>
              <a:spcBef>
                <a:spcPts val="400"/>
              </a:spcBef>
              <a:spcAft>
                <a:spcPts val="0"/>
              </a:spcAft>
              <a:buClr>
                <a:srgbClr val="000000"/>
              </a:buClr>
              <a:buSzPts val="2400"/>
              <a:buFont typeface="Arial"/>
              <a:buNone/>
            </a:pPr>
            <a:r>
              <a:rPr b="0" i="0" lang="en-US" sz="1200" u="none" cap="none" strike="noStrike">
                <a:solidFill>
                  <a:srgbClr val="1E292E"/>
                </a:solidFill>
                <a:latin typeface="Montserrat Light"/>
                <a:ea typeface="Montserrat Light"/>
                <a:cs typeface="Montserrat Light"/>
                <a:sym typeface="Montserrat Light"/>
              </a:rPr>
              <a:t>B.S. Electrical Engineering</a:t>
            </a:r>
            <a:endParaRPr b="0" i="0" sz="12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400"/>
              </a:spcBef>
              <a:spcAft>
                <a:spcPts val="0"/>
              </a:spcAft>
              <a:buClr>
                <a:srgbClr val="000000"/>
              </a:buClr>
              <a:buSzPts val="2400"/>
              <a:buFont typeface="Arial"/>
              <a:buNone/>
            </a:pPr>
            <a:r>
              <a:rPr b="0" i="0" lang="en-US" sz="1200" u="none" cap="none" strike="noStrike">
                <a:solidFill>
                  <a:srgbClr val="1E292E"/>
                </a:solidFill>
                <a:latin typeface="Montserrat Light"/>
                <a:ea typeface="Montserrat Light"/>
                <a:cs typeface="Montserrat Light"/>
                <a:sym typeface="Montserrat Light"/>
              </a:rPr>
              <a:t>M.S. Electrical and Computer Engineering</a:t>
            </a:r>
            <a:endParaRPr b="0" i="0" sz="12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400"/>
              </a:spcBef>
              <a:spcAft>
                <a:spcPts val="0"/>
              </a:spcAft>
              <a:buClr>
                <a:srgbClr val="000000"/>
              </a:buClr>
              <a:buSzPts val="2400"/>
              <a:buFont typeface="Arial"/>
              <a:buNone/>
            </a:pPr>
            <a:r>
              <a:rPr b="0" i="0" lang="en-US" sz="1200" u="none" cap="none" strike="noStrike">
                <a:solidFill>
                  <a:srgbClr val="1E292E"/>
                </a:solidFill>
                <a:latin typeface="Montserrat Light"/>
                <a:ea typeface="Montserrat Light"/>
                <a:cs typeface="Montserrat Light"/>
                <a:sym typeface="Montserrat Light"/>
              </a:rPr>
              <a:t>Focused on the machine learning and computer vision field</a:t>
            </a:r>
            <a:endParaRPr b="0" i="0" sz="12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400"/>
              </a:spcBef>
              <a:spcAft>
                <a:spcPts val="0"/>
              </a:spcAft>
              <a:buClr>
                <a:srgbClr val="000000"/>
              </a:buClr>
              <a:buSzPts val="2400"/>
              <a:buFont typeface="Arial"/>
              <a:buNone/>
            </a:pPr>
            <a:r>
              <a:t/>
            </a:r>
            <a:endParaRPr b="0" i="0" sz="1300" u="none" cap="none" strike="noStrike">
              <a:solidFill>
                <a:srgbClr val="1E292E"/>
              </a:solidFill>
              <a:latin typeface="Montserrat Light"/>
              <a:ea typeface="Montserrat Light"/>
              <a:cs typeface="Montserrat Light"/>
              <a:sym typeface="Montserrat Light"/>
            </a:endParaRPr>
          </a:p>
        </p:txBody>
      </p:sp>
      <p:sp>
        <p:nvSpPr>
          <p:cNvPr id="112" name="Google Shape;112;g226eb91126a_0_15"/>
          <p:cNvSpPr/>
          <p:nvPr/>
        </p:nvSpPr>
        <p:spPr>
          <a:xfrm>
            <a:off x="8229917" y="3572242"/>
            <a:ext cx="2531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ontserrat Light"/>
                <a:ea typeface="Montserrat Light"/>
                <a:cs typeface="Montserrat Light"/>
                <a:sym typeface="Montserrat Light"/>
              </a:rPr>
              <a:t>Ameer Ali </a:t>
            </a:r>
            <a:endParaRPr b="0" i="0" sz="2400" u="none" cap="none" strike="noStrike">
              <a:solidFill>
                <a:srgbClr val="1E292E"/>
              </a:solidFill>
              <a:latin typeface="Montserrat Light"/>
              <a:ea typeface="Montserrat Light"/>
              <a:cs typeface="Montserrat Light"/>
              <a:sym typeface="Montserrat Light"/>
            </a:endParaRPr>
          </a:p>
        </p:txBody>
      </p:sp>
      <p:sp>
        <p:nvSpPr>
          <p:cNvPr id="113" name="Google Shape;113;g226eb91126a_0_15"/>
          <p:cNvSpPr txBox="1"/>
          <p:nvPr/>
        </p:nvSpPr>
        <p:spPr>
          <a:xfrm>
            <a:off x="8139705" y="4062133"/>
            <a:ext cx="29037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1E292E"/>
                </a:solidFill>
                <a:latin typeface="Montserrat Light"/>
                <a:ea typeface="Montserrat Light"/>
                <a:cs typeface="Montserrat Light"/>
                <a:sym typeface="Montserrat Light"/>
              </a:rPr>
              <a:t>B.S. Bioinformatics</a:t>
            </a:r>
            <a:endParaRPr b="0" i="0" sz="16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1E292E"/>
                </a:solidFill>
                <a:latin typeface="Montserrat Light"/>
                <a:ea typeface="Montserrat Light"/>
                <a:cs typeface="Montserrat Light"/>
                <a:sym typeface="Montserrat Light"/>
              </a:rPr>
              <a:t>MAS Artificial Intelligence</a:t>
            </a:r>
            <a:endParaRPr b="0" i="0" sz="16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1E292E"/>
                </a:solidFill>
                <a:latin typeface="Montserrat Light"/>
                <a:ea typeface="Montserrat Light"/>
                <a:cs typeface="Montserrat Light"/>
                <a:sym typeface="Montserrat Light"/>
              </a:rPr>
              <a:t>Focused on computer vision and NLP models</a:t>
            </a:r>
            <a:endParaRPr b="0" i="0" sz="1600" u="none" cap="none" strike="noStrike">
              <a:solidFill>
                <a:srgbClr val="1E292E"/>
              </a:solidFill>
              <a:latin typeface="Montserrat Light"/>
              <a:ea typeface="Montserrat Light"/>
              <a:cs typeface="Montserrat Light"/>
              <a:sym typeface="Montserrat Light"/>
            </a:endParaRPr>
          </a:p>
        </p:txBody>
      </p:sp>
      <p:pic>
        <p:nvPicPr>
          <p:cNvPr id="114" name="Google Shape;114;g226eb91126a_0_15"/>
          <p:cNvPicPr preferRelativeResize="0"/>
          <p:nvPr/>
        </p:nvPicPr>
        <p:blipFill rotWithShape="1">
          <a:blip r:embed="rId3">
            <a:alphaModFix/>
          </a:blip>
          <a:srcRect b="0" l="0" r="0" t="0"/>
          <a:stretch/>
        </p:blipFill>
        <p:spPr>
          <a:xfrm>
            <a:off x="5353075" y="2380875"/>
            <a:ext cx="1269501" cy="1904748"/>
          </a:xfrm>
          <a:prstGeom prst="rect">
            <a:avLst/>
          </a:prstGeom>
          <a:noFill/>
          <a:ln>
            <a:noFill/>
          </a:ln>
        </p:spPr>
      </p:pic>
      <p:pic>
        <p:nvPicPr>
          <p:cNvPr id="115" name="Google Shape;115;g226eb91126a_0_15"/>
          <p:cNvPicPr preferRelativeResize="0"/>
          <p:nvPr/>
        </p:nvPicPr>
        <p:blipFill rotWithShape="1">
          <a:blip r:embed="rId4">
            <a:alphaModFix/>
          </a:blip>
          <a:srcRect b="0" l="0" r="0" t="0"/>
          <a:stretch/>
        </p:blipFill>
        <p:spPr>
          <a:xfrm>
            <a:off x="1645000" y="1813438"/>
            <a:ext cx="1781198" cy="1794324"/>
          </a:xfrm>
          <a:prstGeom prst="rect">
            <a:avLst/>
          </a:prstGeom>
          <a:noFill/>
          <a:ln>
            <a:noFill/>
          </a:ln>
        </p:spPr>
      </p:pic>
      <p:pic>
        <p:nvPicPr>
          <p:cNvPr id="116" name="Google Shape;116;g226eb91126a_0_15"/>
          <p:cNvPicPr preferRelativeResize="0"/>
          <p:nvPr/>
        </p:nvPicPr>
        <p:blipFill rotWithShape="1">
          <a:blip r:embed="rId5">
            <a:alphaModFix/>
          </a:blip>
          <a:srcRect b="0" l="0" r="0" t="0"/>
          <a:stretch/>
        </p:blipFill>
        <p:spPr>
          <a:xfrm>
            <a:off x="8229925" y="1718583"/>
            <a:ext cx="1775267" cy="17752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54862b0e42_1_23"/>
          <p:cNvSpPr txBox="1"/>
          <p:nvPr/>
        </p:nvSpPr>
        <p:spPr>
          <a:xfrm>
            <a:off x="3930875" y="1205900"/>
            <a:ext cx="4510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Model result(continued)</a:t>
            </a:r>
            <a:endParaRPr b="0" i="0" sz="24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254862b0e42_1_23"/>
          <p:cNvSpPr txBox="1"/>
          <p:nvPr/>
        </p:nvSpPr>
        <p:spPr>
          <a:xfrm>
            <a:off x="6851775" y="1787775"/>
            <a:ext cx="441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g254862b0e42_1_23"/>
          <p:cNvPicPr preferRelativeResize="0"/>
          <p:nvPr/>
        </p:nvPicPr>
        <p:blipFill rotWithShape="1">
          <a:blip r:embed="rId3">
            <a:alphaModFix/>
          </a:blip>
          <a:srcRect b="0" l="0" r="0" t="0"/>
          <a:stretch/>
        </p:blipFill>
        <p:spPr>
          <a:xfrm>
            <a:off x="674150" y="1688200"/>
            <a:ext cx="9162327" cy="3055600"/>
          </a:xfrm>
          <a:prstGeom prst="rect">
            <a:avLst/>
          </a:prstGeom>
          <a:noFill/>
          <a:ln>
            <a:noFill/>
          </a:ln>
        </p:spPr>
      </p:pic>
      <p:sp>
        <p:nvSpPr>
          <p:cNvPr id="328" name="Google Shape;328;g254862b0e42_1_23"/>
          <p:cNvSpPr txBox="1"/>
          <p:nvPr/>
        </p:nvSpPr>
        <p:spPr>
          <a:xfrm>
            <a:off x="941200" y="4711050"/>
            <a:ext cx="4419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The above graphs show how loss decreases compared to the number of epochs that are used. As seen, 100 epochs may have been too much and 80 might a better number of epochs to use as the gains are not much after 80.</a:t>
            </a:r>
            <a:endParaRPr b="0" i="0" sz="1400" u="none" cap="none" strike="noStrike">
              <a:solidFill>
                <a:srgbClr val="000000"/>
              </a:solidFill>
              <a:latin typeface="Arial"/>
              <a:ea typeface="Arial"/>
              <a:cs typeface="Arial"/>
              <a:sym typeface="Arial"/>
            </a:endParaRPr>
          </a:p>
        </p:txBody>
      </p:sp>
      <p:sp>
        <p:nvSpPr>
          <p:cNvPr id="329" name="Google Shape;329;g254862b0e42_1_23"/>
          <p:cNvSpPr txBox="1"/>
          <p:nvPr/>
        </p:nvSpPr>
        <p:spPr>
          <a:xfrm>
            <a:off x="5831300" y="4879875"/>
            <a:ext cx="4818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The mAP(mean Average Precision) increases drastically until around 50 epochs where the increase is more gradual then it peaks and flattens out around 80 epochs.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9"/>
          <p:cNvSpPr txBox="1"/>
          <p:nvPr/>
        </p:nvSpPr>
        <p:spPr>
          <a:xfrm>
            <a:off x="1117600" y="889614"/>
            <a:ext cx="99568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A5A5A5"/>
                </a:solidFill>
                <a:latin typeface="Montserrat Light"/>
                <a:ea typeface="Montserrat Light"/>
                <a:cs typeface="Montserrat Light"/>
                <a:sym typeface="Montserrat Light"/>
              </a:rPr>
              <a:t>Hardware</a:t>
            </a:r>
            <a:endParaRPr b="0" i="0" sz="2800" u="none" cap="none" strike="noStrike">
              <a:solidFill>
                <a:srgbClr val="A5A5A5"/>
              </a:solidFill>
              <a:latin typeface="Montserrat Light"/>
              <a:ea typeface="Montserrat Light"/>
              <a:cs typeface="Montserrat Light"/>
              <a:sym typeface="Montserrat Light"/>
            </a:endParaRPr>
          </a:p>
        </p:txBody>
      </p:sp>
      <p:sp>
        <p:nvSpPr>
          <p:cNvPr id="335" name="Google Shape;335;p9"/>
          <p:cNvSpPr txBox="1"/>
          <p:nvPr/>
        </p:nvSpPr>
        <p:spPr>
          <a:xfrm>
            <a:off x="1522147" y="2401328"/>
            <a:ext cx="40319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Light"/>
                <a:ea typeface="Montserrat Light"/>
                <a:cs typeface="Montserrat Light"/>
                <a:sym typeface="Montserrat Light"/>
              </a:rPr>
              <a:t>5900x with 12 cores and 24 threads</a:t>
            </a:r>
            <a:r>
              <a:rPr b="0" i="0" lang="en-US" sz="1100" u="none" cap="none" strike="noStrike">
                <a:solidFill>
                  <a:schemeClr val="dk1"/>
                </a:solidFill>
                <a:latin typeface="Montserrat Light"/>
                <a:ea typeface="Montserrat Light"/>
                <a:cs typeface="Montserrat Light"/>
                <a:sym typeface="Montserrat Light"/>
              </a:rPr>
              <a:t> </a:t>
            </a:r>
            <a:endParaRPr b="0" i="0" sz="1100" u="none" cap="none" strike="noStrike">
              <a:solidFill>
                <a:schemeClr val="dk1"/>
              </a:solidFill>
              <a:latin typeface="Montserrat Light"/>
              <a:ea typeface="Montserrat Light"/>
              <a:cs typeface="Montserrat Light"/>
              <a:sym typeface="Montserrat Light"/>
            </a:endParaRPr>
          </a:p>
        </p:txBody>
      </p:sp>
      <p:sp>
        <p:nvSpPr>
          <p:cNvPr id="336" name="Google Shape;336;p9"/>
          <p:cNvSpPr/>
          <p:nvPr/>
        </p:nvSpPr>
        <p:spPr>
          <a:xfrm>
            <a:off x="1522147" y="1830740"/>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CPU	</a:t>
            </a:r>
            <a:endParaRPr b="0" i="0" sz="1400" u="none" cap="none" strike="noStrike">
              <a:solidFill>
                <a:srgbClr val="000000"/>
              </a:solidFill>
              <a:latin typeface="Arial"/>
              <a:ea typeface="Arial"/>
              <a:cs typeface="Arial"/>
              <a:sym typeface="Arial"/>
            </a:endParaRPr>
          </a:p>
        </p:txBody>
      </p:sp>
      <p:sp>
        <p:nvSpPr>
          <p:cNvPr id="337" name="Google Shape;337;p9"/>
          <p:cNvSpPr txBox="1"/>
          <p:nvPr/>
        </p:nvSpPr>
        <p:spPr>
          <a:xfrm>
            <a:off x="1522147" y="3537923"/>
            <a:ext cx="40319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Light"/>
                <a:ea typeface="Montserrat Light"/>
                <a:cs typeface="Montserrat Light"/>
                <a:sym typeface="Montserrat Light"/>
              </a:rPr>
              <a:t>64 gb</a:t>
            </a:r>
            <a:endParaRPr b="0" i="0" sz="1000" u="none" cap="none" strike="noStrike">
              <a:solidFill>
                <a:schemeClr val="dk1"/>
              </a:solidFill>
              <a:latin typeface="Montserrat Light"/>
              <a:ea typeface="Montserrat Light"/>
              <a:cs typeface="Montserrat Light"/>
              <a:sym typeface="Montserrat Light"/>
            </a:endParaRPr>
          </a:p>
        </p:txBody>
      </p:sp>
      <p:sp>
        <p:nvSpPr>
          <p:cNvPr id="338" name="Google Shape;338;p9"/>
          <p:cNvSpPr/>
          <p:nvPr/>
        </p:nvSpPr>
        <p:spPr>
          <a:xfrm>
            <a:off x="1522147" y="2967335"/>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Memory	</a:t>
            </a:r>
            <a:endParaRPr b="0" i="0" sz="1400" u="none" cap="none" strike="noStrike">
              <a:solidFill>
                <a:srgbClr val="000000"/>
              </a:solidFill>
              <a:latin typeface="Arial"/>
              <a:ea typeface="Arial"/>
              <a:cs typeface="Arial"/>
              <a:sym typeface="Arial"/>
            </a:endParaRPr>
          </a:p>
        </p:txBody>
      </p:sp>
      <p:sp>
        <p:nvSpPr>
          <p:cNvPr id="339" name="Google Shape;339;p9"/>
          <p:cNvSpPr txBox="1"/>
          <p:nvPr/>
        </p:nvSpPr>
        <p:spPr>
          <a:xfrm>
            <a:off x="6671734" y="2401328"/>
            <a:ext cx="40319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ontserrat Light"/>
                <a:ea typeface="Montserrat Light"/>
                <a:cs typeface="Montserrat Light"/>
                <a:sym typeface="Montserrat Light"/>
              </a:rPr>
              <a:t>Nvidia RTX 3080 with 12gb of vram</a:t>
            </a:r>
            <a:r>
              <a:rPr b="1" i="0" lang="en-US" sz="1000" u="none" cap="none" strike="noStrike">
                <a:solidFill>
                  <a:schemeClr val="dk1"/>
                </a:solidFill>
                <a:latin typeface="Montserrat Light"/>
                <a:ea typeface="Montserrat Light"/>
                <a:cs typeface="Montserrat Light"/>
                <a:sym typeface="Montserrat Light"/>
              </a:rPr>
              <a:t> </a:t>
            </a:r>
            <a:endParaRPr b="1" i="0" sz="1000" u="none" cap="none" strike="noStrike">
              <a:solidFill>
                <a:schemeClr val="dk1"/>
              </a:solidFill>
              <a:latin typeface="Montserrat Light"/>
              <a:ea typeface="Montserrat Light"/>
              <a:cs typeface="Montserrat Light"/>
              <a:sym typeface="Montserrat Light"/>
            </a:endParaRPr>
          </a:p>
        </p:txBody>
      </p:sp>
      <p:sp>
        <p:nvSpPr>
          <p:cNvPr id="340" name="Google Shape;340;p9"/>
          <p:cNvSpPr/>
          <p:nvPr/>
        </p:nvSpPr>
        <p:spPr>
          <a:xfrm>
            <a:off x="6671734" y="1830740"/>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GPU</a:t>
            </a:r>
            <a:endParaRPr b="0" i="0" sz="1400" u="none" cap="none" strike="noStrike">
              <a:solidFill>
                <a:srgbClr val="000000"/>
              </a:solidFill>
              <a:latin typeface="Arial"/>
              <a:ea typeface="Arial"/>
              <a:cs typeface="Arial"/>
              <a:sym typeface="Arial"/>
            </a:endParaRPr>
          </a:p>
        </p:txBody>
      </p:sp>
      <p:sp>
        <p:nvSpPr>
          <p:cNvPr id="341" name="Google Shape;341;p9"/>
          <p:cNvSpPr txBox="1"/>
          <p:nvPr/>
        </p:nvSpPr>
        <p:spPr>
          <a:xfrm>
            <a:off x="6671734" y="3537923"/>
            <a:ext cx="40319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E292E"/>
                </a:solidFill>
                <a:latin typeface="Montserrat Light"/>
                <a:ea typeface="Montserrat Light"/>
                <a:cs typeface="Montserrat Light"/>
                <a:sym typeface="Montserrat Light"/>
              </a:rPr>
              <a:t>2TB of nvme storage</a:t>
            </a:r>
            <a:endParaRPr b="0" i="0" sz="1400" u="none" cap="none" strike="noStrike">
              <a:solidFill>
                <a:srgbClr val="1E292E"/>
              </a:solidFill>
              <a:latin typeface="Montserrat Light"/>
              <a:ea typeface="Montserrat Light"/>
              <a:cs typeface="Montserrat Light"/>
              <a:sym typeface="Montserrat Light"/>
            </a:endParaRPr>
          </a:p>
        </p:txBody>
      </p:sp>
      <p:sp>
        <p:nvSpPr>
          <p:cNvPr id="342" name="Google Shape;342;p9"/>
          <p:cNvSpPr/>
          <p:nvPr/>
        </p:nvSpPr>
        <p:spPr>
          <a:xfrm>
            <a:off x="6671734" y="2967335"/>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Storage</a:t>
            </a:r>
            <a:endParaRPr b="0" i="0" sz="1400" u="none" cap="none" strike="noStrike">
              <a:solidFill>
                <a:srgbClr val="000000"/>
              </a:solidFill>
              <a:latin typeface="Arial"/>
              <a:ea typeface="Arial"/>
              <a:cs typeface="Arial"/>
              <a:sym typeface="Arial"/>
            </a:endParaRPr>
          </a:p>
        </p:txBody>
      </p:sp>
      <p:sp>
        <p:nvSpPr>
          <p:cNvPr id="343" name="Google Shape;343;p9"/>
          <p:cNvSpPr txBox="1"/>
          <p:nvPr/>
        </p:nvSpPr>
        <p:spPr>
          <a:xfrm>
            <a:off x="1117600" y="4148896"/>
            <a:ext cx="99568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A5A5A5"/>
                </a:solidFill>
                <a:latin typeface="Montserrat Light"/>
                <a:ea typeface="Montserrat Light"/>
                <a:cs typeface="Montserrat Light"/>
                <a:sym typeface="Montserrat Light"/>
              </a:rPr>
              <a:t>Software</a:t>
            </a:r>
            <a:endParaRPr b="1" i="0" sz="2800" u="none" cap="none" strike="noStrike">
              <a:solidFill>
                <a:srgbClr val="A5A5A5"/>
              </a:solidFill>
              <a:latin typeface="Montserrat Light"/>
              <a:ea typeface="Montserrat Light"/>
              <a:cs typeface="Montserrat Light"/>
              <a:sym typeface="Montserrat Light"/>
            </a:endParaRPr>
          </a:p>
        </p:txBody>
      </p:sp>
      <p:sp>
        <p:nvSpPr>
          <p:cNvPr id="344" name="Google Shape;344;p9"/>
          <p:cNvSpPr/>
          <p:nvPr/>
        </p:nvSpPr>
        <p:spPr>
          <a:xfrm>
            <a:off x="1522147" y="5161180"/>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Roboflow</a:t>
            </a:r>
            <a:endParaRPr b="0" i="0" sz="2000" u="none" cap="none" strike="noStrike">
              <a:solidFill>
                <a:srgbClr val="F8F8F8"/>
              </a:solidFill>
              <a:latin typeface="Montserrat Black"/>
              <a:ea typeface="Montserrat Black"/>
              <a:cs typeface="Montserrat Black"/>
              <a:sym typeface="Montserrat Black"/>
            </a:endParaRPr>
          </a:p>
        </p:txBody>
      </p:sp>
      <p:sp>
        <p:nvSpPr>
          <p:cNvPr id="345" name="Google Shape;345;p9"/>
          <p:cNvSpPr/>
          <p:nvPr/>
        </p:nvSpPr>
        <p:spPr>
          <a:xfrm>
            <a:off x="6671734" y="5161179"/>
            <a:ext cx="4031986" cy="461665"/>
          </a:xfrm>
          <a:prstGeom prst="rect">
            <a:avLst/>
          </a:prstGeom>
          <a:solidFill>
            <a:srgbClr val="1E292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8F8F8"/>
                </a:solidFill>
                <a:latin typeface="Montserrat Black"/>
                <a:ea typeface="Montserrat Black"/>
                <a:cs typeface="Montserrat Black"/>
                <a:sym typeface="Montserrat Black"/>
              </a:rPr>
              <a:t>PyTorch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2974e7463a_0_0"/>
          <p:cNvSpPr/>
          <p:nvPr/>
        </p:nvSpPr>
        <p:spPr>
          <a:xfrm>
            <a:off x="6466833" y="3685610"/>
            <a:ext cx="2454300" cy="400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22974e7463a_0_0"/>
          <p:cNvSpPr txBox="1"/>
          <p:nvPr/>
        </p:nvSpPr>
        <p:spPr>
          <a:xfrm>
            <a:off x="973752" y="336075"/>
            <a:ext cx="5650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dk1"/>
                </a:solidFill>
                <a:latin typeface="Montserrat"/>
                <a:ea typeface="Montserrat"/>
                <a:cs typeface="Montserrat"/>
                <a:sym typeface="Montserrat"/>
              </a:rPr>
              <a:t>Demonstration Video</a:t>
            </a:r>
            <a:endParaRPr b="1" i="0" sz="1500" u="none" cap="none" strike="noStrike">
              <a:solidFill>
                <a:srgbClr val="000000"/>
              </a:solidFill>
              <a:latin typeface="Arial"/>
              <a:ea typeface="Arial"/>
              <a:cs typeface="Arial"/>
              <a:sym typeface="Arial"/>
            </a:endParaRPr>
          </a:p>
        </p:txBody>
      </p:sp>
      <p:pic>
        <p:nvPicPr>
          <p:cNvPr id="352" name="Google Shape;352;g22974e7463a_0_0" title="boxing1_cut_final_output.mp4">
            <a:hlinkClick r:id="rId3"/>
          </p:cNvPr>
          <p:cNvPicPr preferRelativeResize="0"/>
          <p:nvPr/>
        </p:nvPicPr>
        <p:blipFill rotWithShape="1">
          <a:blip r:embed="rId4">
            <a:alphaModFix/>
          </a:blip>
          <a:srcRect b="0" l="0" r="0" t="0"/>
          <a:stretch/>
        </p:blipFill>
        <p:spPr>
          <a:xfrm>
            <a:off x="2333425" y="1392087"/>
            <a:ext cx="7242350" cy="407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54862b0e42_0_0"/>
          <p:cNvSpPr/>
          <p:nvPr/>
        </p:nvSpPr>
        <p:spPr>
          <a:xfrm>
            <a:off x="6466833" y="3685610"/>
            <a:ext cx="2454300" cy="400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54862b0e42_0_0"/>
          <p:cNvSpPr txBox="1"/>
          <p:nvPr/>
        </p:nvSpPr>
        <p:spPr>
          <a:xfrm>
            <a:off x="973752" y="336075"/>
            <a:ext cx="5650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dk1"/>
                </a:solidFill>
                <a:latin typeface="Montserrat"/>
                <a:ea typeface="Montserrat"/>
                <a:cs typeface="Montserrat"/>
                <a:sym typeface="Montserrat"/>
              </a:rPr>
              <a:t>Post-processing: Counting Algorithm</a:t>
            </a:r>
            <a:endParaRPr b="1" i="0" sz="1500" u="none" cap="none" strike="noStrike">
              <a:solidFill>
                <a:srgbClr val="000000"/>
              </a:solidFill>
              <a:latin typeface="Arial"/>
              <a:ea typeface="Arial"/>
              <a:cs typeface="Arial"/>
              <a:sym typeface="Arial"/>
            </a:endParaRPr>
          </a:p>
        </p:txBody>
      </p:sp>
      <p:pic>
        <p:nvPicPr>
          <p:cNvPr id="359" name="Google Shape;359;g254862b0e42_0_0"/>
          <p:cNvPicPr preferRelativeResize="0"/>
          <p:nvPr/>
        </p:nvPicPr>
        <p:blipFill rotWithShape="1">
          <a:blip r:embed="rId3">
            <a:alphaModFix/>
          </a:blip>
          <a:srcRect b="0" l="0" r="0" t="0"/>
          <a:stretch/>
        </p:blipFill>
        <p:spPr>
          <a:xfrm>
            <a:off x="1019625" y="1372062"/>
            <a:ext cx="6167798" cy="4113876"/>
          </a:xfrm>
          <a:prstGeom prst="rect">
            <a:avLst/>
          </a:prstGeom>
          <a:noFill/>
          <a:ln>
            <a:noFill/>
          </a:ln>
        </p:spPr>
      </p:pic>
      <p:sp>
        <p:nvSpPr>
          <p:cNvPr id="360" name="Google Shape;360;g254862b0e42_0_0"/>
          <p:cNvSpPr txBox="1"/>
          <p:nvPr/>
        </p:nvSpPr>
        <p:spPr>
          <a:xfrm>
            <a:off x="7699725" y="2177200"/>
            <a:ext cx="3390000" cy="297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Valid hits</a:t>
            </a:r>
            <a:endParaRPr b="1" i="0" sz="1600" u="none" cap="none" strike="noStrike">
              <a:solidFill>
                <a:srgbClr val="000000"/>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To calculate whether the bounding boxer of boxer1’s glove is in contact or overlapping with the bounding box of boxer2’s body part and whether the previous frame did not contact or overlap to determine whether it is a valid hit for boxer1 at this time. The same method is used to calculate boxer2's score.</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54862b0e42_14_2"/>
          <p:cNvSpPr/>
          <p:nvPr/>
        </p:nvSpPr>
        <p:spPr>
          <a:xfrm>
            <a:off x="6466833" y="3685610"/>
            <a:ext cx="2454300" cy="400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254862b0e42_14_2"/>
          <p:cNvSpPr txBox="1"/>
          <p:nvPr/>
        </p:nvSpPr>
        <p:spPr>
          <a:xfrm>
            <a:off x="973752" y="336075"/>
            <a:ext cx="5650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dk1"/>
                </a:solidFill>
                <a:latin typeface="Montserrat"/>
                <a:ea typeface="Montserrat"/>
                <a:cs typeface="Montserrat"/>
                <a:sym typeface="Montserrat"/>
              </a:rPr>
              <a:t>Post-processing: Counting Algorithm</a:t>
            </a:r>
            <a:endParaRPr b="1" i="0" sz="1500" u="none" cap="none" strike="noStrike">
              <a:solidFill>
                <a:srgbClr val="000000"/>
              </a:solidFill>
              <a:latin typeface="Arial"/>
              <a:ea typeface="Arial"/>
              <a:cs typeface="Arial"/>
              <a:sym typeface="Arial"/>
            </a:endParaRPr>
          </a:p>
        </p:txBody>
      </p:sp>
      <p:pic>
        <p:nvPicPr>
          <p:cNvPr id="367" name="Google Shape;367;g254862b0e42_14_2"/>
          <p:cNvPicPr preferRelativeResize="0"/>
          <p:nvPr/>
        </p:nvPicPr>
        <p:blipFill rotWithShape="1">
          <a:blip r:embed="rId3">
            <a:alphaModFix/>
          </a:blip>
          <a:srcRect b="0" l="0" r="0" t="0"/>
          <a:stretch/>
        </p:blipFill>
        <p:spPr>
          <a:xfrm>
            <a:off x="1032725" y="1373988"/>
            <a:ext cx="6162033" cy="4110028"/>
          </a:xfrm>
          <a:prstGeom prst="rect">
            <a:avLst/>
          </a:prstGeom>
          <a:noFill/>
          <a:ln>
            <a:noFill/>
          </a:ln>
        </p:spPr>
      </p:pic>
      <p:sp>
        <p:nvSpPr>
          <p:cNvPr id="368" name="Google Shape;368;g254862b0e42_14_2"/>
          <p:cNvSpPr txBox="1"/>
          <p:nvPr/>
        </p:nvSpPr>
        <p:spPr>
          <a:xfrm>
            <a:off x="7699725" y="2177200"/>
            <a:ext cx="3390000" cy="269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Hits attempt</a:t>
            </a:r>
            <a:endParaRPr b="1" i="0" sz="1600" u="none" cap="none" strike="noStrike">
              <a:solidFill>
                <a:srgbClr val="000000"/>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To calculate the distance from the center of the glove-bounding box to the center of the bounding box of the current boxer's body part. If this distance is greater than a specific threshold and the previous frame did not reach this threshold, then this is a punch attempt.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2974e7463a_1_0"/>
          <p:cNvSpPr/>
          <p:nvPr/>
        </p:nvSpPr>
        <p:spPr>
          <a:xfrm>
            <a:off x="6466833" y="3685610"/>
            <a:ext cx="2454300" cy="400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22974e7463a_1_0"/>
          <p:cNvSpPr txBox="1"/>
          <p:nvPr/>
        </p:nvSpPr>
        <p:spPr>
          <a:xfrm>
            <a:off x="1003927" y="350975"/>
            <a:ext cx="56721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dk1"/>
                </a:solidFill>
                <a:latin typeface="Montserrat"/>
                <a:ea typeface="Montserrat"/>
                <a:cs typeface="Montserrat"/>
                <a:sym typeface="Montserrat"/>
              </a:rPr>
              <a:t>Algorithm Constraints and Future Work</a:t>
            </a:r>
            <a:endParaRPr b="1" i="0" sz="1900" u="none" cap="none" strike="noStrike">
              <a:solidFill>
                <a:srgbClr val="000000"/>
              </a:solidFill>
              <a:latin typeface="Arial"/>
              <a:ea typeface="Arial"/>
              <a:cs typeface="Arial"/>
              <a:sym typeface="Arial"/>
            </a:endParaRPr>
          </a:p>
        </p:txBody>
      </p:sp>
      <p:sp>
        <p:nvSpPr>
          <p:cNvPr id="375" name="Google Shape;375;g22974e7463a_1_0"/>
          <p:cNvSpPr txBox="1"/>
          <p:nvPr/>
        </p:nvSpPr>
        <p:spPr>
          <a:xfrm>
            <a:off x="1132075" y="1570925"/>
            <a:ext cx="9696900" cy="3119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Confidence adjustment</a:t>
            </a:r>
            <a:endParaRPr b="0" i="0" sz="18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probability of false and missed detections can be reduced by adjusting the threshold of confidence.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100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Algorithm adjustment</a:t>
            </a:r>
            <a:endParaRPr b="0" i="0" sz="18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Using the predicted mask information to determine the effective hit will be more accurate. To extend the mask information of the glove and the opponent's body by one pixel outward and determine whether the two areas overlap.</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100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User interface</a:t>
            </a:r>
            <a:endParaRPr b="0" i="0" sz="18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100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Package the functionality and create a web page for users to upload boxing videos and download the completed analyzed videos.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26eb91126a_0_0"/>
          <p:cNvSpPr txBox="1"/>
          <p:nvPr/>
        </p:nvSpPr>
        <p:spPr>
          <a:xfrm>
            <a:off x="1117600" y="889614"/>
            <a:ext cx="9956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Montserrat Light"/>
                <a:ea typeface="Montserrat Light"/>
                <a:cs typeface="Montserrat Light"/>
                <a:sym typeface="Montserrat Light"/>
              </a:rPr>
              <a:t>Milestone and Task distribution</a:t>
            </a:r>
            <a:endParaRPr b="0" i="0" sz="2800" u="none" cap="none" strike="noStrike">
              <a:solidFill>
                <a:schemeClr val="dk1"/>
              </a:solidFill>
              <a:latin typeface="Montserrat Light"/>
              <a:ea typeface="Montserrat Light"/>
              <a:cs typeface="Montserrat Light"/>
              <a:sym typeface="Montserrat Light"/>
            </a:endParaRPr>
          </a:p>
        </p:txBody>
      </p:sp>
      <p:graphicFrame>
        <p:nvGraphicFramePr>
          <p:cNvPr id="381" name="Google Shape;381;g226eb91126a_0_0"/>
          <p:cNvGraphicFramePr/>
          <p:nvPr/>
        </p:nvGraphicFramePr>
        <p:xfrm>
          <a:off x="952500" y="1599075"/>
          <a:ext cx="3000000" cy="3000000"/>
        </p:xfrm>
        <a:graphic>
          <a:graphicData uri="http://schemas.openxmlformats.org/drawingml/2006/table">
            <a:tbl>
              <a:tblPr>
                <a:noFill/>
                <a:tableStyleId>{F06470F9-C5F7-484F-BBC2-1B27BD6A7FD2}</a:tableStyleId>
              </a:tblPr>
              <a:tblGrid>
                <a:gridCol w="2057400"/>
                <a:gridCol w="2057400"/>
                <a:gridCol w="2057400"/>
                <a:gridCol w="2057400"/>
                <a:gridCol w="20574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solidFill>
                            <a:srgbClr val="1E292E"/>
                          </a:solidFill>
                        </a:rPr>
                        <a:t>YoungJo Choi</a:t>
                      </a:r>
                      <a:endParaRPr sz="2100" u="none" cap="none" strike="noStrike">
                        <a:solidFill>
                          <a:srgbClr val="1E292E"/>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solidFill>
                            <a:srgbClr val="1E292E"/>
                          </a:solidFill>
                        </a:rPr>
                        <a:t>Wenxuan Zhu</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solidFill>
                            <a:schemeClr val="dk1"/>
                          </a:solidFill>
                        </a:rPr>
                        <a:t>Ameer Ali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lang="en-US" sz="2100" u="none" cap="none" strike="noStrike">
                          <a:solidFill>
                            <a:schemeClr val="dk1"/>
                          </a:solidFill>
                        </a:rPr>
                        <a:t>Objectives</a:t>
                      </a:r>
                      <a:endParaRPr sz="21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Montserrat Black"/>
                          <a:ea typeface="Montserrat Black"/>
                          <a:cs typeface="Montserrat Black"/>
                          <a:sym typeface="Montserrat Black"/>
                        </a:rPr>
                        <a:t>June 2</a:t>
                      </a:r>
                      <a:r>
                        <a:rPr baseline="30000" lang="en-US" sz="2000" u="none" cap="none" strike="noStrike">
                          <a:solidFill>
                            <a:schemeClr val="dk1"/>
                          </a:solidFill>
                          <a:latin typeface="Montserrat Black"/>
                          <a:ea typeface="Montserrat Black"/>
                          <a:cs typeface="Montserrat Black"/>
                          <a:sym typeface="Montserrat Black"/>
                        </a:rPr>
                        <a:t>nd</a:t>
                      </a:r>
                      <a:r>
                        <a:rPr lang="en-US" sz="2000" u="none" cap="none" strike="noStrike">
                          <a:solidFill>
                            <a:schemeClr val="dk1"/>
                          </a:solidFill>
                          <a:latin typeface="Montserrat Black"/>
                          <a:ea typeface="Montserrat Black"/>
                          <a:cs typeface="Montserrat Black"/>
                          <a:sym typeface="Montserrat Black"/>
                        </a:rPr>
                        <a:t>		</a:t>
                      </a:r>
                      <a:endParaRPr sz="1400" u="none" cap="none" strike="noStrike">
                        <a:solidFill>
                          <a:schemeClr val="dk1"/>
                        </a:solidFil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Gather custom dataset.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Labeled images using Roboflow. Run Yolo on the dataset.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Made a prototype.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Make a prototype and check if there is a room for improvement.</a:t>
                      </a:r>
                      <a:endParaRPr sz="1400" u="none" cap="none" strike="noStrike"/>
                    </a:p>
                  </a:txBody>
                  <a:tcPr marT="91425" marB="91425" marR="91425" marL="91425"/>
                </a:tc>
              </a:tr>
              <a:tr h="1154575">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solidFill>
                            <a:schemeClr val="dk1"/>
                          </a:solidFill>
                          <a:latin typeface="Montserrat Black"/>
                          <a:ea typeface="Montserrat Black"/>
                          <a:cs typeface="Montserrat Black"/>
                          <a:sym typeface="Montserrat Black"/>
                        </a:rPr>
                        <a:t>June 9</a:t>
                      </a:r>
                      <a:r>
                        <a:rPr baseline="30000" lang="en-US" sz="2000" u="none" cap="none" strike="noStrike">
                          <a:solidFill>
                            <a:schemeClr val="dk1"/>
                          </a:solidFill>
                          <a:latin typeface="Montserrat Black"/>
                          <a:ea typeface="Montserrat Black"/>
                          <a:cs typeface="Montserrat Black"/>
                          <a:sym typeface="Montserrat Black"/>
                        </a:rPr>
                        <a:t>th</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Collecting and labeling the custom dataset. Devise algorithms.</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Learning OpenCV.</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Collecting and labeling the custom dataset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Implement train a YOLO model based on the custom dataset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Implement a motion detection algorithm that counts number of punches.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solidFill>
                            <a:schemeClr val="dk1"/>
                          </a:solidFill>
                          <a:latin typeface="Montserrat Black"/>
                          <a:ea typeface="Montserrat Black"/>
                          <a:cs typeface="Montserrat Black"/>
                          <a:sym typeface="Montserrat Black"/>
                        </a:rPr>
                        <a:t>June 16</a:t>
                      </a:r>
                      <a:r>
                        <a:rPr baseline="30000" lang="en-US" sz="2000" u="none" cap="none" strike="noStrike">
                          <a:solidFill>
                            <a:schemeClr val="dk1"/>
                          </a:solidFill>
                          <a:latin typeface="Montserrat Black"/>
                          <a:ea typeface="Montserrat Black"/>
                          <a:cs typeface="Montserrat Black"/>
                          <a:sym typeface="Montserrat Black"/>
                        </a:rPr>
                        <a:t>th</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Designing the punch detection algorithm</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Designing the punch detection algorithm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t>Polish the code and run tests on it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Polish codes and run several tests.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solidFill>
                            <a:schemeClr val="dk1"/>
                          </a:solidFill>
                          <a:latin typeface="Montserrat Black"/>
                          <a:ea typeface="Montserrat Black"/>
                          <a:cs typeface="Montserrat Black"/>
                          <a:sym typeface="Montserrat Black"/>
                        </a:rPr>
                        <a:t>June 23</a:t>
                      </a:r>
                      <a:r>
                        <a:rPr baseline="30000" lang="en-US" sz="2000" u="none" cap="none" strike="noStrike">
                          <a:solidFill>
                            <a:schemeClr val="dk1"/>
                          </a:solidFill>
                          <a:latin typeface="Montserrat Black"/>
                          <a:ea typeface="Montserrat Black"/>
                          <a:cs typeface="Montserrat Black"/>
                          <a:sym typeface="Montserrat Black"/>
                        </a:rPr>
                        <a:t>rd</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Write publication.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Write publication.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Write publication.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Finish research publication.</a:t>
                      </a:r>
                      <a:endParaRPr sz="1400" u="none" cap="none" strike="noStrike"/>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2974e7463a_1_9"/>
          <p:cNvSpPr txBox="1"/>
          <p:nvPr/>
        </p:nvSpPr>
        <p:spPr>
          <a:xfrm>
            <a:off x="1117600" y="889614"/>
            <a:ext cx="9956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Montserrat Light"/>
                <a:ea typeface="Montserrat Light"/>
                <a:cs typeface="Montserrat Light"/>
                <a:sym typeface="Montserrat Light"/>
              </a:rPr>
              <a:t>Reference</a:t>
            </a:r>
            <a:endParaRPr b="0" i="0" sz="2800" u="none" cap="none" strike="noStrike">
              <a:solidFill>
                <a:schemeClr val="dk1"/>
              </a:solidFill>
              <a:latin typeface="Montserrat Light"/>
              <a:ea typeface="Montserrat Light"/>
              <a:cs typeface="Montserrat Light"/>
              <a:sym typeface="Montserrat Light"/>
            </a:endParaRPr>
          </a:p>
        </p:txBody>
      </p:sp>
      <p:sp>
        <p:nvSpPr>
          <p:cNvPr id="387" name="Google Shape;387;g22974e7463a_1_9"/>
          <p:cNvSpPr txBox="1"/>
          <p:nvPr/>
        </p:nvSpPr>
        <p:spPr>
          <a:xfrm>
            <a:off x="907150" y="1729625"/>
            <a:ext cx="106197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 Liam, How is Boxing Scored? Points, Rules, Scores and Deductions used by judges and referees (2022)</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3"/>
              </a:rPr>
              <a:t>https://www.dazn.com/en-US/news/boxing/how-is-boxing-scored-points-rules-scores-and-deductions-used-by-judges-and-referees/zncunu9sov881vkqqvvqlsu67</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w3schools. Python Classes and Objects. Retrieved from</a:t>
            </a:r>
            <a:r>
              <a:rPr b="0" i="0" lang="en-US" sz="1400" u="sng" cap="none" strike="noStrike">
                <a:solidFill>
                  <a:schemeClr val="hlink"/>
                </a:solidFill>
                <a:latin typeface="Arial"/>
                <a:ea typeface="Arial"/>
                <a:cs typeface="Arial"/>
                <a:sym typeface="Arial"/>
                <a:hlinkClick r:id="rId4"/>
              </a:rPr>
              <a:t> https://www.w3schools.com/python/python_classes.asp</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 Tutorials Point. Python Classes. Retrieved from</a:t>
            </a:r>
            <a:r>
              <a:rPr b="0" i="0" lang="en-US" sz="1400" u="sng" cap="none" strike="noStrike">
                <a:solidFill>
                  <a:schemeClr val="hlink"/>
                </a:solidFill>
                <a:latin typeface="Arial"/>
                <a:ea typeface="Arial"/>
                <a:cs typeface="Arial"/>
                <a:sym typeface="Arial"/>
                <a:hlinkClick r:id="rId5"/>
              </a:rPr>
              <a:t> https://www.tutorialspoint.com/python/python_classes_objects.htm</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[4] Real Python. Python Classes: Intro, Methods, Attributes. Retrieved from</a:t>
            </a:r>
            <a:r>
              <a:rPr b="0" i="0" lang="en-US" sz="1400" u="sng" cap="none" strike="noStrike">
                <a:solidFill>
                  <a:schemeClr val="hlink"/>
                </a:solidFill>
                <a:latin typeface="Arial"/>
                <a:ea typeface="Arial"/>
                <a:cs typeface="Arial"/>
                <a:sym typeface="Arial"/>
                <a:hlinkClick r:id="rId6"/>
              </a:rPr>
              <a:t> https://realpython.com/python3-object-oriented-programming/</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[5] Redmon, Joseph, and Ali Farhadi. "YOLO9000: better, faster, stronger." Proceedings of the IEEE conference on computer vision and pattern recognition. 2017.</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0"/>
          <p:cNvSpPr txBox="1"/>
          <p:nvPr/>
        </p:nvSpPr>
        <p:spPr>
          <a:xfrm>
            <a:off x="2961600" y="2211150"/>
            <a:ext cx="62688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0" i="0" lang="en-US" sz="5000" u="none" cap="none" strike="noStrike">
                <a:solidFill>
                  <a:srgbClr val="1E292E"/>
                </a:solidFill>
                <a:latin typeface="Montserrat Black"/>
                <a:ea typeface="Montserrat Black"/>
                <a:cs typeface="Montserrat Black"/>
                <a:sym typeface="Montserrat Black"/>
              </a:rPr>
              <a:t>Thank you !</a:t>
            </a:r>
            <a:endParaRPr b="0" i="0" sz="5000" u="none" cap="none" strike="noStrike">
              <a:solidFill>
                <a:srgbClr val="1E292E"/>
              </a:solidFill>
              <a:latin typeface="Montserrat Black"/>
              <a:ea typeface="Montserrat Black"/>
              <a:cs typeface="Montserrat Black"/>
              <a:sym typeface="Montserrat Black"/>
            </a:endParaRPr>
          </a:p>
          <a:p>
            <a:pPr indent="0" lvl="0" marL="0" marR="0" rtl="0" algn="ctr">
              <a:lnSpc>
                <a:spcPct val="100000"/>
              </a:lnSpc>
              <a:spcBef>
                <a:spcPts val="0"/>
              </a:spcBef>
              <a:spcAft>
                <a:spcPts val="0"/>
              </a:spcAft>
              <a:buClr>
                <a:srgbClr val="000000"/>
              </a:buClr>
              <a:buSzPts val="7200"/>
              <a:buFont typeface="Arial"/>
              <a:buNone/>
            </a:pPr>
            <a:r>
              <a:rPr b="0" i="0" lang="en-US" sz="5000" u="none" cap="none" strike="noStrike">
                <a:solidFill>
                  <a:srgbClr val="1E292E"/>
                </a:solidFill>
                <a:latin typeface="Montserrat Black"/>
                <a:ea typeface="Montserrat Black"/>
                <a:cs typeface="Montserrat Black"/>
                <a:sym typeface="Montserrat Black"/>
              </a:rPr>
              <a:t>Questions?</a:t>
            </a:r>
            <a:endParaRPr b="0" i="0" sz="5000" u="none" cap="none" strike="noStrike">
              <a:solidFill>
                <a:srgbClr val="1E292E"/>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2974e7463a_3_0"/>
          <p:cNvSpPr txBox="1"/>
          <p:nvPr/>
        </p:nvSpPr>
        <p:spPr>
          <a:xfrm>
            <a:off x="2718759" y="177706"/>
            <a:ext cx="6754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1E292E"/>
                </a:solidFill>
                <a:latin typeface="Montserrat Black"/>
                <a:ea typeface="Montserrat Black"/>
                <a:cs typeface="Montserrat Black"/>
                <a:sym typeface="Montserrat Black"/>
              </a:rPr>
              <a:t>current scoring</a:t>
            </a:r>
            <a:endParaRPr b="0" i="0" sz="3200" u="none" cap="none" strike="noStrike">
              <a:solidFill>
                <a:srgbClr val="1E292E"/>
              </a:solidFill>
              <a:latin typeface="Montserrat Black"/>
              <a:ea typeface="Montserrat Black"/>
              <a:cs typeface="Montserrat Black"/>
              <a:sym typeface="Montserrat Black"/>
            </a:endParaRPr>
          </a:p>
        </p:txBody>
      </p:sp>
      <p:grpSp>
        <p:nvGrpSpPr>
          <p:cNvPr id="122" name="Google Shape;122;g22974e7463a_3_0"/>
          <p:cNvGrpSpPr/>
          <p:nvPr/>
        </p:nvGrpSpPr>
        <p:grpSpPr>
          <a:xfrm>
            <a:off x="5877186" y="4923276"/>
            <a:ext cx="511629" cy="524831"/>
            <a:chOff x="2772242" y="1560385"/>
            <a:chExt cx="376198" cy="385905"/>
          </a:xfrm>
        </p:grpSpPr>
        <p:sp>
          <p:nvSpPr>
            <p:cNvPr id="123" name="Google Shape;123;g22974e7463a_3_0"/>
            <p:cNvSpPr/>
            <p:nvPr/>
          </p:nvSpPr>
          <p:spPr>
            <a:xfrm>
              <a:off x="2976990" y="1560385"/>
              <a:ext cx="171450" cy="171450"/>
            </a:xfrm>
            <a:custGeom>
              <a:rect b="b" l="l" r="r" t="t"/>
              <a:pathLst>
                <a:path extrusionOk="0" h="171450" w="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rgbClr val="F8F8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sp>
          <p:nvSpPr>
            <p:cNvPr id="124" name="Google Shape;124;g22974e7463a_3_0"/>
            <p:cNvSpPr/>
            <p:nvPr/>
          </p:nvSpPr>
          <p:spPr>
            <a:xfrm>
              <a:off x="2830203" y="1774840"/>
              <a:ext cx="238125" cy="171450"/>
            </a:xfrm>
            <a:custGeom>
              <a:rect b="b" l="l" r="r" t="t"/>
              <a:pathLst>
                <a:path extrusionOk="0" h="171450" w="238125">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rgbClr val="F8F8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sp>
          <p:nvSpPr>
            <p:cNvPr id="125" name="Google Shape;125;g22974e7463a_3_0"/>
            <p:cNvSpPr/>
            <p:nvPr/>
          </p:nvSpPr>
          <p:spPr>
            <a:xfrm>
              <a:off x="2986086" y="1739645"/>
              <a:ext cx="142875" cy="133350"/>
            </a:xfrm>
            <a:custGeom>
              <a:rect b="b" l="l" r="r" t="t"/>
              <a:pathLst>
                <a:path extrusionOk="0" h="133350" w="142875">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rgbClr val="F8F8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sp>
          <p:nvSpPr>
            <p:cNvPr id="126" name="Google Shape;126;g22974e7463a_3_0"/>
            <p:cNvSpPr/>
            <p:nvPr/>
          </p:nvSpPr>
          <p:spPr>
            <a:xfrm>
              <a:off x="2772242" y="1597152"/>
              <a:ext cx="180975" cy="276225"/>
            </a:xfrm>
            <a:custGeom>
              <a:rect b="b" l="l" r="r" t="t"/>
              <a:pathLst>
                <a:path extrusionOk="0" h="276225" w="18097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rgbClr val="F8F8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grpSp>
      <p:pic>
        <p:nvPicPr>
          <p:cNvPr id="127" name="Google Shape;127;g22974e7463a_3_0"/>
          <p:cNvPicPr preferRelativeResize="0"/>
          <p:nvPr/>
        </p:nvPicPr>
        <p:blipFill rotWithShape="1">
          <a:blip r:embed="rId3">
            <a:alphaModFix/>
          </a:blip>
          <a:srcRect b="12464" l="0" r="8975" t="0"/>
          <a:stretch/>
        </p:blipFill>
        <p:spPr>
          <a:xfrm>
            <a:off x="1123950" y="2575713"/>
            <a:ext cx="2349500" cy="1661600"/>
          </a:xfrm>
          <a:prstGeom prst="rect">
            <a:avLst/>
          </a:prstGeom>
          <a:noFill/>
          <a:ln>
            <a:noFill/>
          </a:ln>
        </p:spPr>
      </p:pic>
      <p:sp>
        <p:nvSpPr>
          <p:cNvPr id="128" name="Google Shape;128;g22974e7463a_3_0"/>
          <p:cNvSpPr txBox="1"/>
          <p:nvPr/>
        </p:nvSpPr>
        <p:spPr>
          <a:xfrm>
            <a:off x="3975100" y="2791613"/>
            <a:ext cx="59118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US" sz="1600" u="none" cap="none" strike="noStrike">
                <a:solidFill>
                  <a:srgbClr val="000000"/>
                </a:solidFill>
                <a:latin typeface="Montserrat"/>
                <a:ea typeface="Montserrat"/>
                <a:cs typeface="Montserrat"/>
                <a:sym typeface="Montserrat"/>
              </a:rPr>
              <a:t>Three judges are seated at ringside</a:t>
            </a:r>
            <a:endParaRPr b="0" i="0" sz="1600" u="none" cap="none" strike="noStrike">
              <a:solidFill>
                <a:srgbClr val="000000"/>
              </a:solidFill>
              <a:latin typeface="Montserrat"/>
              <a:ea typeface="Montserrat"/>
              <a:cs typeface="Montserrat"/>
              <a:sym typeface="Montserrat"/>
            </a:endParaRPr>
          </a:p>
        </p:txBody>
      </p:sp>
      <p:pic>
        <p:nvPicPr>
          <p:cNvPr descr="A picture containing text, person, human face, computer&#10;&#10;Description automatically generated" id="129" name="Google Shape;129;g22974e7463a_3_0"/>
          <p:cNvPicPr preferRelativeResize="0"/>
          <p:nvPr>
            <p:ph idx="2" type="pic"/>
          </p:nvPr>
        </p:nvPicPr>
        <p:blipFill rotWithShape="1">
          <a:blip r:embed="rId4">
            <a:alphaModFix/>
          </a:blip>
          <a:srcRect b="25895" l="0" r="0" t="25900"/>
          <a:stretch/>
        </p:blipFill>
        <p:spPr>
          <a:xfrm>
            <a:off x="850800" y="4427763"/>
            <a:ext cx="2946400" cy="1363450"/>
          </a:xfrm>
          <a:prstGeom prst="rect">
            <a:avLst/>
          </a:prstGeom>
          <a:solidFill>
            <a:srgbClr val="F2F2F2"/>
          </a:solidFill>
          <a:ln>
            <a:noFill/>
          </a:ln>
        </p:spPr>
      </p:pic>
      <p:sp>
        <p:nvSpPr>
          <p:cNvPr id="130" name="Google Shape;130;g22974e7463a_3_0"/>
          <p:cNvSpPr txBox="1"/>
          <p:nvPr/>
        </p:nvSpPr>
        <p:spPr>
          <a:xfrm>
            <a:off x="4000400" y="4771000"/>
            <a:ext cx="77217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US" sz="1600" u="none" cap="none" strike="noStrike">
                <a:solidFill>
                  <a:srgbClr val="000000"/>
                </a:solidFill>
                <a:latin typeface="Montserrat"/>
                <a:ea typeface="Montserrat"/>
                <a:cs typeface="Montserrat"/>
                <a:sym typeface="Montserrat"/>
              </a:rPr>
              <a:t> Two operators just count punches,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a:ea typeface="Montserrat"/>
                <a:cs typeface="Montserrat"/>
                <a:sym typeface="Montserrat"/>
              </a:rPr>
              <a:t>whether it was straight, hook, or uppercut. </a:t>
            </a:r>
            <a:endParaRPr b="0" i="0" sz="1600" u="none" cap="none" strike="noStrike">
              <a:solidFill>
                <a:srgbClr val="000000"/>
              </a:solidFill>
              <a:latin typeface="Montserrat"/>
              <a:ea typeface="Montserrat"/>
              <a:cs typeface="Montserrat"/>
              <a:sym typeface="Montserrat"/>
            </a:endParaRPr>
          </a:p>
        </p:txBody>
      </p:sp>
      <p:pic>
        <p:nvPicPr>
          <p:cNvPr id="131" name="Google Shape;131;g22974e7463a_3_0"/>
          <p:cNvPicPr preferRelativeResize="0"/>
          <p:nvPr/>
        </p:nvPicPr>
        <p:blipFill rotWithShape="1">
          <a:blip r:embed="rId5">
            <a:alphaModFix/>
          </a:blip>
          <a:srcRect b="0" l="0" r="0" t="0"/>
          <a:stretch/>
        </p:blipFill>
        <p:spPr>
          <a:xfrm>
            <a:off x="1246851" y="1168075"/>
            <a:ext cx="2154501" cy="1217176"/>
          </a:xfrm>
          <a:prstGeom prst="rect">
            <a:avLst/>
          </a:prstGeom>
          <a:noFill/>
          <a:ln>
            <a:noFill/>
          </a:ln>
        </p:spPr>
      </p:pic>
      <p:sp>
        <p:nvSpPr>
          <p:cNvPr id="132" name="Google Shape;132;g22974e7463a_3_0"/>
          <p:cNvSpPr txBox="1"/>
          <p:nvPr/>
        </p:nvSpPr>
        <p:spPr>
          <a:xfrm>
            <a:off x="3581400" y="1271475"/>
            <a:ext cx="82296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US" sz="1600" u="none" cap="none" strike="noStrike">
                <a:solidFill>
                  <a:srgbClr val="000000"/>
                </a:solidFill>
                <a:latin typeface="Montserrat"/>
                <a:ea typeface="Montserrat"/>
                <a:cs typeface="Montserrat"/>
                <a:sym typeface="Montserrat"/>
              </a:rPr>
              <a:t>Referee can stop a match when one player cannot continue the match. </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nvSpPr>
        <p:spPr>
          <a:xfrm>
            <a:off x="2627809" y="177706"/>
            <a:ext cx="6754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1E292E"/>
                </a:solidFill>
                <a:latin typeface="Montserrat Black"/>
                <a:ea typeface="Montserrat Black"/>
                <a:cs typeface="Montserrat Black"/>
                <a:sym typeface="Montserrat Black"/>
              </a:rPr>
              <a:t>Problem Statement</a:t>
            </a:r>
            <a:endParaRPr b="0" i="0" sz="3200" u="none" cap="none" strike="noStrike">
              <a:solidFill>
                <a:srgbClr val="1E292E"/>
              </a:solidFill>
              <a:latin typeface="Montserrat Black"/>
              <a:ea typeface="Montserrat Black"/>
              <a:cs typeface="Montserrat Black"/>
              <a:sym typeface="Montserrat Black"/>
            </a:endParaRPr>
          </a:p>
        </p:txBody>
      </p:sp>
      <p:pic>
        <p:nvPicPr>
          <p:cNvPr id="138" name="Google Shape;138;p3"/>
          <p:cNvPicPr preferRelativeResize="0"/>
          <p:nvPr/>
        </p:nvPicPr>
        <p:blipFill rotWithShape="1">
          <a:blip r:embed="rId3">
            <a:alphaModFix/>
          </a:blip>
          <a:srcRect b="0" l="0" r="0" t="0"/>
          <a:stretch/>
        </p:blipFill>
        <p:spPr>
          <a:xfrm>
            <a:off x="2565063" y="1172150"/>
            <a:ext cx="6378374" cy="358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nvSpPr>
        <p:spPr>
          <a:xfrm>
            <a:off x="1181737" y="4055075"/>
            <a:ext cx="4510404"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6499860" y="4952547"/>
            <a:ext cx="4510404"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1180687" y="4516742"/>
            <a:ext cx="4844754"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Manually counted by 2 operators.</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1117612" y="6161017"/>
            <a:ext cx="45105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E292E"/>
              </a:buClr>
              <a:buSzPts val="1400"/>
              <a:buFont typeface="Overpass Light"/>
              <a:buChar char="−"/>
            </a:pPr>
            <a:r>
              <a:rPr b="0" i="0" lang="en-US" sz="1400" u="none" cap="none" strike="noStrike">
                <a:solidFill>
                  <a:srgbClr val="1E292E"/>
                </a:solidFill>
                <a:latin typeface="Montserrat Light"/>
                <a:ea typeface="Montserrat Light"/>
                <a:cs typeface="Montserrat Light"/>
                <a:sym typeface="Montserrat Light"/>
              </a:rPr>
              <a:t>Subjective that can be biased.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E292E"/>
              </a:buClr>
              <a:buSzPts val="1400"/>
              <a:buFont typeface="Overpass Light"/>
              <a:buChar char="−"/>
            </a:pPr>
            <a:r>
              <a:rPr b="0" i="0" lang="en-US" sz="1400" u="none" cap="none" strike="noStrike">
                <a:solidFill>
                  <a:srgbClr val="1E292E"/>
                </a:solidFill>
                <a:latin typeface="Montserrat Light"/>
                <a:ea typeface="Montserrat Light"/>
                <a:cs typeface="Montserrat Light"/>
                <a:sym typeface="Montserrat Light"/>
              </a:rPr>
              <a:t>Inaccurate.</a:t>
            </a:r>
            <a:endParaRPr b="0" i="0" sz="1400" u="none" cap="none" strike="noStrike">
              <a:solidFill>
                <a:srgbClr val="1E292E"/>
              </a:solidFill>
              <a:latin typeface="Montserrat Light"/>
              <a:ea typeface="Montserrat Light"/>
              <a:cs typeface="Montserrat Light"/>
              <a:sym typeface="Montserrat Light"/>
            </a:endParaRPr>
          </a:p>
        </p:txBody>
      </p:sp>
      <p:sp>
        <p:nvSpPr>
          <p:cNvPr id="147" name="Google Shape;147;p4"/>
          <p:cNvSpPr/>
          <p:nvPr/>
        </p:nvSpPr>
        <p:spPr>
          <a:xfrm>
            <a:off x="6499849" y="5791704"/>
            <a:ext cx="5088900" cy="52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E292E"/>
                </a:solidFill>
                <a:latin typeface="Montserrat Light"/>
                <a:ea typeface="Montserrat Light"/>
                <a:cs typeface="Montserrat Light"/>
                <a:sym typeface="Montserrat Light"/>
              </a:rPr>
              <a:t>Let’s build our own program,</a:t>
            </a:r>
            <a:endParaRPr b="0" i="0" sz="1800" u="none" cap="none" strike="noStrike">
              <a:solidFill>
                <a:srgbClr val="1E292E"/>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E292E"/>
                </a:solidFill>
                <a:latin typeface="Montserrat Light"/>
                <a:ea typeface="Montserrat Light"/>
                <a:cs typeface="Montserrat Light"/>
                <a:sym typeface="Montserrat Light"/>
              </a:rPr>
              <a:t>which more accurately count punches.</a:t>
            </a:r>
            <a:endParaRPr b="0" i="0" sz="1800" u="none" cap="none" strike="noStrike">
              <a:solidFill>
                <a:srgbClr val="1E292E"/>
              </a:solidFill>
              <a:latin typeface="Montserrat Light"/>
              <a:ea typeface="Montserrat Light"/>
              <a:cs typeface="Montserrat Light"/>
              <a:sym typeface="Montserrat Light"/>
            </a:endParaRPr>
          </a:p>
        </p:txBody>
      </p:sp>
      <p:sp>
        <p:nvSpPr>
          <p:cNvPr id="148" name="Google Shape;148;p4"/>
          <p:cNvSpPr txBox="1"/>
          <p:nvPr/>
        </p:nvSpPr>
        <p:spPr>
          <a:xfrm>
            <a:off x="1117600" y="646182"/>
            <a:ext cx="99568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A5A5A5"/>
                </a:solidFill>
                <a:latin typeface="Montserrat Light"/>
                <a:ea typeface="Montserrat Light"/>
                <a:cs typeface="Montserrat Light"/>
                <a:sym typeface="Montserrat Light"/>
              </a:rPr>
              <a:t>Current System: CompuBox</a:t>
            </a:r>
            <a:endParaRPr b="0" i="0" sz="3200" u="none" cap="none" strike="noStrike">
              <a:solidFill>
                <a:srgbClr val="A5A5A5"/>
              </a:solidFill>
              <a:latin typeface="Montserrat Light"/>
              <a:ea typeface="Montserrat Light"/>
              <a:cs typeface="Montserrat Light"/>
              <a:sym typeface="Montserrat Light"/>
            </a:endParaRPr>
          </a:p>
        </p:txBody>
      </p:sp>
      <p:pic>
        <p:nvPicPr>
          <p:cNvPr descr="A picture containing text, person, human face, computer&#10;&#10;Description automatically generated" id="149" name="Google Shape;149;p4"/>
          <p:cNvPicPr preferRelativeResize="0"/>
          <p:nvPr>
            <p:ph idx="2" type="pic"/>
          </p:nvPr>
        </p:nvPicPr>
        <p:blipFill rotWithShape="1">
          <a:blip r:embed="rId3">
            <a:alphaModFix/>
          </a:blip>
          <a:srcRect b="25898" l="0" r="0" t="25898"/>
          <a:stretch/>
        </p:blipFill>
        <p:spPr>
          <a:xfrm>
            <a:off x="1117588" y="1666687"/>
            <a:ext cx="4844755" cy="2241887"/>
          </a:xfrm>
          <a:prstGeom prst="rect">
            <a:avLst/>
          </a:prstGeom>
          <a:solidFill>
            <a:srgbClr val="F2F2F2"/>
          </a:solidFill>
          <a:ln>
            <a:noFill/>
          </a:ln>
        </p:spPr>
      </p:pic>
      <p:pic>
        <p:nvPicPr>
          <p:cNvPr id="150" name="Google Shape;150;p4"/>
          <p:cNvPicPr preferRelativeResize="0"/>
          <p:nvPr/>
        </p:nvPicPr>
        <p:blipFill rotWithShape="1">
          <a:blip r:embed="rId4">
            <a:alphaModFix/>
          </a:blip>
          <a:srcRect b="0" l="0" r="0" t="0"/>
          <a:stretch/>
        </p:blipFill>
        <p:spPr>
          <a:xfrm>
            <a:off x="7221066" y="1383357"/>
            <a:ext cx="2562593" cy="3416790"/>
          </a:xfrm>
          <a:prstGeom prst="rect">
            <a:avLst/>
          </a:prstGeom>
          <a:noFill/>
          <a:ln>
            <a:noFill/>
          </a:ln>
        </p:spPr>
      </p:pic>
      <p:sp>
        <p:nvSpPr>
          <p:cNvPr id="151" name="Google Shape;151;p4"/>
          <p:cNvSpPr txBox="1"/>
          <p:nvPr/>
        </p:nvSpPr>
        <p:spPr>
          <a:xfrm>
            <a:off x="1180700" y="4998724"/>
            <a:ext cx="48447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E292E"/>
              </a:buClr>
              <a:buSzPts val="1600"/>
              <a:buFont typeface="Overpass Light"/>
              <a:buChar char="−"/>
            </a:pPr>
            <a:r>
              <a:rPr b="0" i="0" lang="en-US" sz="1600" u="none" cap="none" strike="noStrike">
                <a:solidFill>
                  <a:srgbClr val="1E292E"/>
                </a:solidFill>
                <a:latin typeface="Montserrat Light"/>
                <a:ea typeface="Montserrat Light"/>
                <a:cs typeface="Montserrat Light"/>
                <a:sym typeface="Montserrat Light"/>
              </a:rPr>
              <a:t>Two operators manually count each lead hand land, miss and rear hand miss and land.</a:t>
            </a:r>
            <a:endParaRPr b="0" i="0" sz="1600" u="none" cap="none" strike="noStrike">
              <a:solidFill>
                <a:srgbClr val="1E292E"/>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2974e7463a_3_20"/>
          <p:cNvSpPr txBox="1"/>
          <p:nvPr/>
        </p:nvSpPr>
        <p:spPr>
          <a:xfrm>
            <a:off x="953459" y="3136506"/>
            <a:ext cx="675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1E292E"/>
                </a:solidFill>
                <a:latin typeface="Montserrat Black"/>
                <a:ea typeface="Montserrat Black"/>
                <a:cs typeface="Montserrat Black"/>
                <a:sym typeface="Montserrat Black"/>
              </a:rPr>
              <a:t>Our program   </a:t>
            </a:r>
            <a:endParaRPr b="0" i="0" sz="3200" u="none" cap="none" strike="noStrike">
              <a:solidFill>
                <a:srgbClr val="1E292E"/>
              </a:solidFill>
              <a:latin typeface="Montserrat Black"/>
              <a:ea typeface="Montserrat Black"/>
              <a:cs typeface="Montserrat Black"/>
              <a:sym typeface="Montserrat Black"/>
            </a:endParaRPr>
          </a:p>
        </p:txBody>
      </p:sp>
      <p:sp>
        <p:nvSpPr>
          <p:cNvPr id="157" name="Google Shape;157;g22974e7463a_3_20"/>
          <p:cNvSpPr txBox="1"/>
          <p:nvPr/>
        </p:nvSpPr>
        <p:spPr>
          <a:xfrm>
            <a:off x="1428700" y="4089400"/>
            <a:ext cx="53976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Merriweather"/>
              <a:buChar char="●"/>
            </a:pPr>
            <a:r>
              <a:rPr b="0" i="0" lang="en-US" sz="1600" u="none" cap="none" strike="noStrike">
                <a:solidFill>
                  <a:srgbClr val="000000"/>
                </a:solidFill>
                <a:latin typeface="Merriweather"/>
                <a:ea typeface="Merriweather"/>
                <a:cs typeface="Merriweather"/>
                <a:sym typeface="Merriweather"/>
              </a:rPr>
              <a:t>We can automatically count landing punches.</a:t>
            </a:r>
            <a:endParaRPr b="0" i="0" sz="1600" u="none" cap="none" strike="noStrike">
              <a:solidFill>
                <a:srgbClr val="000000"/>
              </a:solidFill>
              <a:latin typeface="Merriweather"/>
              <a:ea typeface="Merriweather"/>
              <a:cs typeface="Merriweather"/>
              <a:sym typeface="Merriweather"/>
            </a:endParaRPr>
          </a:p>
          <a:p>
            <a:pPr indent="-330200" lvl="0" marL="457200" marR="0" rtl="0" algn="l">
              <a:lnSpc>
                <a:spcPct val="100000"/>
              </a:lnSpc>
              <a:spcBef>
                <a:spcPts val="0"/>
              </a:spcBef>
              <a:spcAft>
                <a:spcPts val="0"/>
              </a:spcAft>
              <a:buClr>
                <a:srgbClr val="000000"/>
              </a:buClr>
              <a:buSzPts val="1600"/>
              <a:buFont typeface="Merriweather"/>
              <a:buChar char="●"/>
            </a:pPr>
            <a:r>
              <a:rPr b="0" i="0" lang="en-US" sz="1600" u="none" cap="none" strike="noStrike">
                <a:solidFill>
                  <a:srgbClr val="000000"/>
                </a:solidFill>
                <a:latin typeface="Merriweather"/>
                <a:ea typeface="Merriweather"/>
                <a:cs typeface="Merriweather"/>
                <a:sym typeface="Merriweather"/>
              </a:rPr>
              <a:t>Audience can reference statistics on time.</a:t>
            </a:r>
            <a:endParaRPr b="0" i="0" sz="1600" u="none" cap="none" strike="noStrike">
              <a:solidFill>
                <a:srgbClr val="000000"/>
              </a:solidFill>
              <a:latin typeface="Merriweather"/>
              <a:ea typeface="Merriweather"/>
              <a:cs typeface="Merriweather"/>
              <a:sym typeface="Merriweather"/>
            </a:endParaRPr>
          </a:p>
          <a:p>
            <a:pPr indent="-330200" lvl="0" marL="457200" marR="0" rtl="0" algn="l">
              <a:lnSpc>
                <a:spcPct val="100000"/>
              </a:lnSpc>
              <a:spcBef>
                <a:spcPts val="0"/>
              </a:spcBef>
              <a:spcAft>
                <a:spcPts val="0"/>
              </a:spcAft>
              <a:buClr>
                <a:srgbClr val="000000"/>
              </a:buClr>
              <a:buSzPts val="1600"/>
              <a:buFont typeface="Merriweather"/>
              <a:buChar char="●"/>
            </a:pPr>
            <a:r>
              <a:rPr b="0" i="0" lang="en-US" sz="1600" u="none" cap="none" strike="noStrike">
                <a:solidFill>
                  <a:srgbClr val="000000"/>
                </a:solidFill>
                <a:latin typeface="Merriweather"/>
                <a:ea typeface="Merriweather"/>
                <a:cs typeface="Merriweather"/>
                <a:sym typeface="Merriweather"/>
              </a:rPr>
              <a:t>It can be applied to lots of boxing matches.</a:t>
            </a:r>
            <a:endParaRPr b="0" i="0" sz="1600" u="none" cap="none" strike="noStrike">
              <a:solidFill>
                <a:srgbClr val="000000"/>
              </a:solidFill>
              <a:latin typeface="Merriweather"/>
              <a:ea typeface="Merriweather"/>
              <a:cs typeface="Merriweather"/>
              <a:sym typeface="Merriweather"/>
            </a:endParaRPr>
          </a:p>
        </p:txBody>
      </p:sp>
      <p:sp>
        <p:nvSpPr>
          <p:cNvPr id="158" name="Google Shape;158;g22974e7463a_3_20"/>
          <p:cNvSpPr txBox="1"/>
          <p:nvPr/>
        </p:nvSpPr>
        <p:spPr>
          <a:xfrm>
            <a:off x="1451000" y="1845200"/>
            <a:ext cx="57594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Merriweather"/>
              <a:buChar char="●"/>
            </a:pPr>
            <a:r>
              <a:rPr b="0" i="0" lang="en-US" sz="1600" u="none" cap="none" strike="noStrike">
                <a:solidFill>
                  <a:srgbClr val="000000"/>
                </a:solidFill>
                <a:latin typeface="Merriweather"/>
                <a:ea typeface="Merriweather"/>
                <a:cs typeface="Merriweather"/>
                <a:sym typeface="Merriweather"/>
              </a:rPr>
              <a:t>Two operators manually count punches.</a:t>
            </a:r>
            <a:endParaRPr b="0" i="0" sz="1600" u="none" cap="none" strike="noStrike">
              <a:solidFill>
                <a:srgbClr val="000000"/>
              </a:solidFill>
              <a:latin typeface="Merriweather"/>
              <a:ea typeface="Merriweather"/>
              <a:cs typeface="Merriweather"/>
              <a:sym typeface="Merriweather"/>
            </a:endParaRPr>
          </a:p>
          <a:p>
            <a:pPr indent="-330200" lvl="0" marL="457200" marR="0" rtl="0" algn="l">
              <a:lnSpc>
                <a:spcPct val="100000"/>
              </a:lnSpc>
              <a:spcBef>
                <a:spcPts val="0"/>
              </a:spcBef>
              <a:spcAft>
                <a:spcPts val="0"/>
              </a:spcAft>
              <a:buClr>
                <a:srgbClr val="000000"/>
              </a:buClr>
              <a:buSzPts val="1600"/>
              <a:buFont typeface="Merriweather"/>
              <a:buChar char="●"/>
            </a:pPr>
            <a:r>
              <a:rPr b="0" i="0" lang="en-US" sz="1600" u="none" cap="none" strike="noStrike">
                <a:solidFill>
                  <a:srgbClr val="000000"/>
                </a:solidFill>
                <a:latin typeface="Merriweather"/>
                <a:ea typeface="Merriweather"/>
                <a:cs typeface="Merriweather"/>
                <a:sym typeface="Merriweather"/>
              </a:rPr>
              <a:t>Audience can’t see statistics when it’s now shown.</a:t>
            </a:r>
            <a:endParaRPr b="0" i="0" sz="1600" u="none" cap="none" strike="noStrike">
              <a:solidFill>
                <a:srgbClr val="000000"/>
              </a:solidFill>
              <a:latin typeface="Merriweather"/>
              <a:ea typeface="Merriweather"/>
              <a:cs typeface="Merriweather"/>
              <a:sym typeface="Merriweather"/>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erriweather"/>
              <a:ea typeface="Merriweather"/>
              <a:cs typeface="Merriweather"/>
              <a:sym typeface="Merriweather"/>
            </a:endParaRPr>
          </a:p>
        </p:txBody>
      </p:sp>
      <p:sp>
        <p:nvSpPr>
          <p:cNvPr id="159" name="Google Shape;159;g22974e7463a_3_20"/>
          <p:cNvSpPr txBox="1"/>
          <p:nvPr/>
        </p:nvSpPr>
        <p:spPr>
          <a:xfrm>
            <a:off x="839159" y="1059806"/>
            <a:ext cx="675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1E292E"/>
                </a:solidFill>
                <a:latin typeface="Montserrat Black"/>
                <a:ea typeface="Montserrat Black"/>
                <a:cs typeface="Montserrat Black"/>
                <a:sym typeface="Montserrat Black"/>
              </a:rPr>
              <a:t>Compubox</a:t>
            </a:r>
            <a:endParaRPr b="0" i="0" sz="3200" u="none" cap="none" strike="noStrike">
              <a:solidFill>
                <a:srgbClr val="1E292E"/>
              </a:solidFill>
              <a:latin typeface="Montserrat Black"/>
              <a:ea typeface="Montserrat Black"/>
              <a:cs typeface="Montserrat Black"/>
              <a:sym typeface="Montserrat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txBox="1"/>
          <p:nvPr/>
        </p:nvSpPr>
        <p:spPr>
          <a:xfrm>
            <a:off x="99595" y="251040"/>
            <a:ext cx="59558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A5A5A5"/>
                </a:solidFill>
                <a:latin typeface="Montserrat Light"/>
                <a:ea typeface="Montserrat Light"/>
                <a:cs typeface="Montserrat Light"/>
                <a:sym typeface="Montserrat Light"/>
              </a:rPr>
              <a:t>Our Project</a:t>
            </a:r>
            <a:endParaRPr b="0" i="0" sz="1400" u="none" cap="none" strike="noStrike">
              <a:solidFill>
                <a:srgbClr val="000000"/>
              </a:solidFill>
              <a:latin typeface="Arial"/>
              <a:ea typeface="Arial"/>
              <a:cs typeface="Arial"/>
              <a:sym typeface="Arial"/>
            </a:endParaRPr>
          </a:p>
        </p:txBody>
      </p:sp>
      <p:sp>
        <p:nvSpPr>
          <p:cNvPr id="165" name="Google Shape;165;p6"/>
          <p:cNvSpPr txBox="1"/>
          <p:nvPr/>
        </p:nvSpPr>
        <p:spPr>
          <a:xfrm>
            <a:off x="145184" y="1265883"/>
            <a:ext cx="6433589" cy="8785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Counting the number of Punches thrown in Boxing Matches, using Computer Vision and AI Algorithms.</a:t>
            </a:r>
            <a:endParaRPr b="0" i="0" sz="1800" u="none" cap="none" strike="noStrike">
              <a:solidFill>
                <a:schemeClr val="dk1"/>
              </a:solidFill>
              <a:latin typeface="Calibri"/>
              <a:ea typeface="Calibri"/>
              <a:cs typeface="Calibri"/>
              <a:sym typeface="Calibri"/>
            </a:endParaRPr>
          </a:p>
        </p:txBody>
      </p:sp>
      <p:cxnSp>
        <p:nvCxnSpPr>
          <p:cNvPr id="166" name="Google Shape;166;p6"/>
          <p:cNvCxnSpPr/>
          <p:nvPr/>
        </p:nvCxnSpPr>
        <p:spPr>
          <a:xfrm>
            <a:off x="0" y="992778"/>
            <a:ext cx="12192000" cy="0"/>
          </a:xfrm>
          <a:prstGeom prst="straightConnector1">
            <a:avLst/>
          </a:prstGeom>
          <a:noFill/>
          <a:ln cap="flat" cmpd="sng" w="9525">
            <a:solidFill>
              <a:srgbClr val="1E292E"/>
            </a:solidFill>
            <a:prstDash val="solid"/>
            <a:miter lim="800000"/>
            <a:headEnd len="sm" w="sm" type="none"/>
            <a:tailEnd len="sm" w="sm" type="none"/>
          </a:ln>
        </p:spPr>
      </p:cxnSp>
      <p:cxnSp>
        <p:nvCxnSpPr>
          <p:cNvPr id="167" name="Google Shape;167;p6"/>
          <p:cNvCxnSpPr/>
          <p:nvPr/>
        </p:nvCxnSpPr>
        <p:spPr>
          <a:xfrm>
            <a:off x="11199223" y="0"/>
            <a:ext cx="0" cy="6858000"/>
          </a:xfrm>
          <a:prstGeom prst="straightConnector1">
            <a:avLst/>
          </a:prstGeom>
          <a:noFill/>
          <a:ln cap="flat" cmpd="sng" w="9525">
            <a:solidFill>
              <a:srgbClr val="1E292E"/>
            </a:solidFill>
            <a:prstDash val="solid"/>
            <a:miter lim="800000"/>
            <a:headEnd len="sm" w="sm" type="none"/>
            <a:tailEnd len="sm" w="sm" type="none"/>
          </a:ln>
        </p:spPr>
      </p:cxnSp>
      <p:cxnSp>
        <p:nvCxnSpPr>
          <p:cNvPr id="168" name="Google Shape;168;p6"/>
          <p:cNvCxnSpPr/>
          <p:nvPr/>
        </p:nvCxnSpPr>
        <p:spPr>
          <a:xfrm>
            <a:off x="0" y="5865222"/>
            <a:ext cx="12192000" cy="0"/>
          </a:xfrm>
          <a:prstGeom prst="straightConnector1">
            <a:avLst/>
          </a:prstGeom>
          <a:noFill/>
          <a:ln cap="flat" cmpd="sng" w="9525">
            <a:solidFill>
              <a:srgbClr val="1E292E"/>
            </a:solidFill>
            <a:prstDash val="solid"/>
            <a:miter lim="800000"/>
            <a:headEnd len="sm" w="sm" type="none"/>
            <a:tailEnd len="sm" w="sm" type="none"/>
          </a:ln>
        </p:spPr>
      </p:cxnSp>
      <p:sp>
        <p:nvSpPr>
          <p:cNvPr id="169" name="Google Shape;169;p6"/>
          <p:cNvSpPr txBox="1"/>
          <p:nvPr/>
        </p:nvSpPr>
        <p:spPr>
          <a:xfrm>
            <a:off x="18168" y="3870726"/>
            <a:ext cx="2645400" cy="1139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(Public Dataset)</a:t>
            </a:r>
            <a:endParaRPr b="0" i="0" sz="11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Custom Dataset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Use RoboFlow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Montserrat Light"/>
              <a:ea typeface="Montserrat Light"/>
              <a:cs typeface="Montserrat Light"/>
              <a:sym typeface="Montserrat Light"/>
            </a:endParaRPr>
          </a:p>
        </p:txBody>
      </p:sp>
      <p:sp>
        <p:nvSpPr>
          <p:cNvPr id="170" name="Google Shape;170;p6"/>
          <p:cNvSpPr txBox="1"/>
          <p:nvPr/>
        </p:nvSpPr>
        <p:spPr>
          <a:xfrm>
            <a:off x="2146550" y="3898234"/>
            <a:ext cx="1837621" cy="7540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YOLO version8</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sp>
        <p:nvSpPr>
          <p:cNvPr id="171" name="Google Shape;171;p6"/>
          <p:cNvSpPr/>
          <p:nvPr/>
        </p:nvSpPr>
        <p:spPr>
          <a:xfrm>
            <a:off x="3595753" y="2401985"/>
            <a:ext cx="2164797" cy="1328986"/>
          </a:xfrm>
          <a:custGeom>
            <a:rect b="b" l="l" r="r" t="t"/>
            <a:pathLst>
              <a:path extrusionOk="0" h="1917700" w="3532417">
                <a:moveTo>
                  <a:pt x="0" y="0"/>
                </a:moveTo>
                <a:lnTo>
                  <a:pt x="2573567" y="0"/>
                </a:lnTo>
                <a:cubicBezTo>
                  <a:pt x="3103125" y="0"/>
                  <a:pt x="3532417" y="429292"/>
                  <a:pt x="3532417" y="958850"/>
                </a:cubicBezTo>
                <a:cubicBezTo>
                  <a:pt x="3532417" y="1488408"/>
                  <a:pt x="3103125" y="1917700"/>
                  <a:pt x="2573567" y="1917700"/>
                </a:cubicBezTo>
                <a:lnTo>
                  <a:pt x="0" y="1917700"/>
                </a:lnTo>
                <a:close/>
              </a:path>
            </a:pathLst>
          </a:custGeom>
          <a:solidFill>
            <a:srgbClr val="1E292E"/>
          </a:solidFill>
          <a:ln>
            <a:noFill/>
          </a:ln>
        </p:spPr>
        <p:txBody>
          <a:bodyPr anchorCtr="0" anchor="ctr" bIns="36000" lIns="756000" spcFirstLastPara="1" rIns="432000" wrap="square" tIns="36000">
            <a:noAutofit/>
          </a:bodyPr>
          <a:lstStyle/>
          <a:p>
            <a:pPr indent="0" lvl="0" marL="0" marR="0" rtl="0" algn="l">
              <a:lnSpc>
                <a:spcPct val="100000"/>
              </a:lnSpc>
              <a:spcBef>
                <a:spcPts val="0"/>
              </a:spcBef>
              <a:spcAft>
                <a:spcPts val="0"/>
              </a:spcAft>
              <a:buClr>
                <a:srgbClr val="000000"/>
              </a:buClr>
              <a:buSzPts val="2400"/>
              <a:buFont typeface="Arial"/>
              <a:buNone/>
            </a:pPr>
            <a:r>
              <a:rPr b="1" i="0" lang="en-US" sz="1200" u="none" cap="none" strike="noStrike">
                <a:solidFill>
                  <a:srgbClr val="F3F3F3"/>
                </a:solidFill>
                <a:latin typeface="Montserrat Black"/>
                <a:ea typeface="Montserrat Black"/>
                <a:cs typeface="Montserrat Black"/>
                <a:sym typeface="Montserrat Black"/>
              </a:rPr>
              <a:t>Algorithm</a:t>
            </a:r>
            <a:endParaRPr b="1" i="0" sz="1200" u="none" cap="none" strike="noStrike">
              <a:solidFill>
                <a:srgbClr val="F3F3F3"/>
              </a:solidFill>
              <a:latin typeface="Montserrat Black"/>
              <a:ea typeface="Montserrat Black"/>
              <a:cs typeface="Montserrat Black"/>
              <a:sym typeface="Montserrat Black"/>
            </a:endParaRPr>
          </a:p>
        </p:txBody>
      </p:sp>
      <p:sp>
        <p:nvSpPr>
          <p:cNvPr id="172" name="Google Shape;172;p6"/>
          <p:cNvSpPr/>
          <p:nvPr/>
        </p:nvSpPr>
        <p:spPr>
          <a:xfrm>
            <a:off x="1085104" y="2392102"/>
            <a:ext cx="2894974" cy="1316425"/>
          </a:xfrm>
          <a:custGeom>
            <a:rect b="b" l="l" r="r" t="t"/>
            <a:pathLst>
              <a:path extrusionOk="0" h="1917700" w="4890407">
                <a:moveTo>
                  <a:pt x="0" y="0"/>
                </a:moveTo>
                <a:lnTo>
                  <a:pt x="3931557" y="0"/>
                </a:lnTo>
                <a:cubicBezTo>
                  <a:pt x="4461115" y="0"/>
                  <a:pt x="4890407" y="429292"/>
                  <a:pt x="4890407" y="958850"/>
                </a:cubicBezTo>
                <a:cubicBezTo>
                  <a:pt x="4890407" y="1488408"/>
                  <a:pt x="4461115" y="1917700"/>
                  <a:pt x="3931557" y="1917700"/>
                </a:cubicBezTo>
                <a:lnTo>
                  <a:pt x="0" y="1917700"/>
                </a:lnTo>
                <a:close/>
              </a:path>
            </a:pathLst>
          </a:custGeom>
          <a:solidFill>
            <a:srgbClr val="D0CECE"/>
          </a:solidFill>
          <a:ln>
            <a:noFill/>
          </a:ln>
        </p:spPr>
        <p:txBody>
          <a:bodyPr anchorCtr="0" anchor="ctr" bIns="36000" lIns="1584000" spcFirstLastPara="1" rIns="432000" wrap="square" tIns="36000">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F8F8F8"/>
                </a:solidFill>
                <a:latin typeface="Montserrat Black"/>
                <a:ea typeface="Montserrat Black"/>
                <a:cs typeface="Montserrat Black"/>
                <a:sym typeface="Montserrat Black"/>
              </a:rPr>
              <a:t>Object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1200" u="none" cap="none" strike="noStrike">
                <a:solidFill>
                  <a:srgbClr val="F8F8F8"/>
                </a:solidFill>
                <a:latin typeface="Montserrat Black"/>
                <a:ea typeface="Montserrat Black"/>
                <a:cs typeface="Montserrat Black"/>
                <a:sym typeface="Montserrat Black"/>
              </a:rPr>
              <a:t>detection</a:t>
            </a:r>
            <a:endParaRPr b="0" i="0" sz="1600" u="none" cap="none" strike="noStrike">
              <a:solidFill>
                <a:srgbClr val="F8F8F8"/>
              </a:solidFill>
              <a:latin typeface="Montserrat Black"/>
              <a:ea typeface="Montserrat Black"/>
              <a:cs typeface="Montserrat Black"/>
              <a:sym typeface="Montserrat Black"/>
            </a:endParaRPr>
          </a:p>
        </p:txBody>
      </p:sp>
      <p:sp>
        <p:nvSpPr>
          <p:cNvPr id="173" name="Google Shape;173;p6"/>
          <p:cNvSpPr/>
          <p:nvPr/>
        </p:nvSpPr>
        <p:spPr>
          <a:xfrm>
            <a:off x="0" y="2377741"/>
            <a:ext cx="2340429" cy="1345149"/>
          </a:xfrm>
          <a:custGeom>
            <a:rect b="b" l="l" r="r" t="t"/>
            <a:pathLst>
              <a:path extrusionOk="0" h="1917700" w="3532417">
                <a:moveTo>
                  <a:pt x="0" y="0"/>
                </a:moveTo>
                <a:lnTo>
                  <a:pt x="2573567" y="0"/>
                </a:lnTo>
                <a:cubicBezTo>
                  <a:pt x="3103125" y="0"/>
                  <a:pt x="3532417" y="429292"/>
                  <a:pt x="3532417" y="958850"/>
                </a:cubicBezTo>
                <a:cubicBezTo>
                  <a:pt x="3532417" y="1488408"/>
                  <a:pt x="3103125" y="1917700"/>
                  <a:pt x="2573567" y="1917700"/>
                </a:cubicBezTo>
                <a:lnTo>
                  <a:pt x="0" y="1917700"/>
                </a:lnTo>
                <a:close/>
              </a:path>
            </a:pathLst>
          </a:custGeom>
          <a:solidFill>
            <a:srgbClr val="1E292E"/>
          </a:solidFill>
          <a:ln>
            <a:noFill/>
          </a:ln>
        </p:spPr>
        <p:txBody>
          <a:bodyPr anchorCtr="0" anchor="ctr" bIns="36000" lIns="756000" spcFirstLastPara="1" rIns="432000" wrap="square" tIns="36000">
            <a:noAutofit/>
          </a:bodyPr>
          <a:lstStyle/>
          <a:p>
            <a:pPr indent="0" lvl="0" marL="0" marR="0" rtl="0" algn="l">
              <a:lnSpc>
                <a:spcPct val="100000"/>
              </a:lnSpc>
              <a:spcBef>
                <a:spcPts val="0"/>
              </a:spcBef>
              <a:spcAft>
                <a:spcPts val="0"/>
              </a:spcAft>
              <a:buClr>
                <a:srgbClr val="000000"/>
              </a:buClr>
              <a:buSzPts val="2400"/>
              <a:buFont typeface="Arial"/>
              <a:buNone/>
            </a:pPr>
            <a:r>
              <a:rPr b="1" i="0" lang="en-US" sz="1600" u="none" cap="none" strike="noStrike">
                <a:solidFill>
                  <a:srgbClr val="F3F3F3"/>
                </a:solidFill>
                <a:latin typeface="Montserrat Black"/>
                <a:ea typeface="Montserrat Black"/>
                <a:cs typeface="Montserrat Black"/>
                <a:sym typeface="Montserrat Black"/>
              </a:rPr>
              <a:t>Data Collection / Labeling</a:t>
            </a:r>
            <a:endParaRPr b="1" i="0" sz="1600" u="none" cap="none" strike="noStrike">
              <a:solidFill>
                <a:srgbClr val="F3F3F3"/>
              </a:solidFill>
              <a:latin typeface="Montserrat Black"/>
              <a:ea typeface="Montserrat Black"/>
              <a:cs typeface="Montserrat Black"/>
              <a:sym typeface="Montserrat Black"/>
            </a:endParaRPr>
          </a:p>
        </p:txBody>
      </p:sp>
      <p:sp>
        <p:nvSpPr>
          <p:cNvPr id="174" name="Google Shape;174;p6"/>
          <p:cNvSpPr txBox="1"/>
          <p:nvPr/>
        </p:nvSpPr>
        <p:spPr>
          <a:xfrm>
            <a:off x="4065188" y="3898234"/>
            <a:ext cx="3335011" cy="161045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OpenCV</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TensorFlow</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Numpy</a:t>
            </a:r>
            <a:endParaRPr b="0" i="0" sz="1400" u="none" cap="none" strike="noStrike">
              <a:solidFill>
                <a:schemeClr val="dk1"/>
              </a:solidFill>
              <a:latin typeface="Montserrat Light"/>
              <a:ea typeface="Montserrat Light"/>
              <a:cs typeface="Montserrat Light"/>
              <a:sym typeface="Montserrat Light"/>
            </a:endParaRPr>
          </a:p>
          <a:p>
            <a:pPr indent="-285750" lvl="0" marL="285750" marR="0" rtl="0" algn="l">
              <a:lnSpc>
                <a:spcPct val="100000"/>
              </a:lnSpc>
              <a:spcBef>
                <a:spcPts val="0"/>
              </a:spcBef>
              <a:spcAft>
                <a:spcPts val="0"/>
              </a:spcAft>
              <a:buClr>
                <a:schemeClr val="dk1"/>
              </a:buClr>
              <a:buSzPts val="1800"/>
              <a:buFont typeface="Arial"/>
              <a:buChar char="•"/>
            </a:pPr>
            <a:r>
              <a:rPr b="0" i="0" lang="en-US" sz="1400" u="none" cap="none" strike="noStrike">
                <a:solidFill>
                  <a:schemeClr val="dk1"/>
                </a:solidFill>
                <a:latin typeface="Montserrat Light"/>
                <a:ea typeface="Montserrat Light"/>
                <a:cs typeface="Montserrat Light"/>
                <a:sym typeface="Montserrat Light"/>
              </a:rPr>
              <a:t>Compute the distance between a boxer and the boxer.</a:t>
            </a:r>
            <a:endParaRPr b="0" i="0" sz="1400" u="none" cap="none" strike="noStrike">
              <a:solidFill>
                <a:schemeClr val="dk1"/>
              </a:solidFill>
              <a:latin typeface="Montserrat Light"/>
              <a:ea typeface="Montserrat Light"/>
              <a:cs typeface="Montserrat Light"/>
              <a:sym typeface="Montserrat Light"/>
            </a:endParaRPr>
          </a:p>
          <a:p>
            <a:pPr indent="-171450" lvl="0" marL="285750" marR="0" rtl="0" algn="l">
              <a:lnSpc>
                <a:spcPct val="100000"/>
              </a:lnSpc>
              <a:spcBef>
                <a:spcPts val="0"/>
              </a:spcBef>
              <a:spcAft>
                <a:spcPts val="0"/>
              </a:spcAft>
              <a:buClr>
                <a:schemeClr val="dk1"/>
              </a:buClr>
              <a:buSzPts val="18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Light"/>
              <a:ea typeface="Montserrat Light"/>
              <a:cs typeface="Montserrat Light"/>
              <a:sym typeface="Montserrat Light"/>
            </a:endParaRPr>
          </a:p>
        </p:txBody>
      </p:sp>
      <p:pic>
        <p:nvPicPr>
          <p:cNvPr descr="Two men boxing in a ring&#10;&#10;Description automatically generated with low confidence" id="175" name="Google Shape;175;p6"/>
          <p:cNvPicPr preferRelativeResize="0"/>
          <p:nvPr/>
        </p:nvPicPr>
        <p:blipFill rotWithShape="1">
          <a:blip r:embed="rId3">
            <a:alphaModFix/>
          </a:blip>
          <a:srcRect b="0" l="0" r="0" t="0"/>
          <a:stretch/>
        </p:blipFill>
        <p:spPr>
          <a:xfrm>
            <a:off x="7716823" y="1617375"/>
            <a:ext cx="3482401" cy="33924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p:nvPr/>
        </p:nvSpPr>
        <p:spPr>
          <a:xfrm>
            <a:off x="1424766" y="2753445"/>
            <a:ext cx="12634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4719632" y="2774350"/>
            <a:ext cx="12634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a:off x="8151361" y="2753445"/>
            <a:ext cx="12634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03.</a:t>
            </a:r>
            <a:endParaRPr b="0" i="0" sz="1400" u="none" cap="none" strike="noStrike">
              <a:solidFill>
                <a:srgbClr val="000000"/>
              </a:solidFill>
              <a:latin typeface="Arial"/>
              <a:ea typeface="Arial"/>
              <a:cs typeface="Arial"/>
              <a:sym typeface="Arial"/>
            </a:endParaRPr>
          </a:p>
        </p:txBody>
      </p:sp>
      <p:sp>
        <p:nvSpPr>
          <p:cNvPr id="183" name="Google Shape;183;p7"/>
          <p:cNvSpPr txBox="1"/>
          <p:nvPr/>
        </p:nvSpPr>
        <p:spPr>
          <a:xfrm>
            <a:off x="2365567" y="1262728"/>
            <a:ext cx="746086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Approaches</a:t>
            </a:r>
            <a:endParaRPr b="0" i="0" sz="2400" u="none" cap="none" strike="noStrike">
              <a:solidFill>
                <a:srgbClr val="1E292E"/>
              </a:solidFill>
              <a:latin typeface="Montserrat Light"/>
              <a:ea typeface="Montserrat Light"/>
              <a:cs typeface="Montserrat Light"/>
              <a:sym typeface="Montserrat Light"/>
            </a:endParaRPr>
          </a:p>
        </p:txBody>
      </p:sp>
      <p:sp>
        <p:nvSpPr>
          <p:cNvPr id="184" name="Google Shape;184;p7"/>
          <p:cNvSpPr txBox="1"/>
          <p:nvPr/>
        </p:nvSpPr>
        <p:spPr>
          <a:xfrm>
            <a:off x="1380854" y="3458816"/>
            <a:ext cx="23394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 With the dataset, we input basic gloves and boxers. </a:t>
            </a:r>
            <a:endParaRPr b="0" i="0" sz="1200" u="none" cap="none" strike="noStrike">
              <a:solidFill>
                <a:srgbClr val="1E292E"/>
              </a:solidFill>
              <a:latin typeface="Montserrat Light"/>
              <a:ea typeface="Montserrat Light"/>
              <a:cs typeface="Montserrat Light"/>
              <a:sym typeface="Montserrat Light"/>
            </a:endParaRPr>
          </a:p>
        </p:txBody>
      </p:sp>
      <p:sp>
        <p:nvSpPr>
          <p:cNvPr id="185" name="Google Shape;185;p7"/>
          <p:cNvSpPr/>
          <p:nvPr/>
        </p:nvSpPr>
        <p:spPr>
          <a:xfrm>
            <a:off x="1328325" y="3039025"/>
            <a:ext cx="24543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[Public Dataset]</a:t>
            </a:r>
            <a:endParaRPr b="0" i="0" sz="1400" u="none" cap="none" strike="noStrike">
              <a:solidFill>
                <a:srgbClr val="000000"/>
              </a:solidFill>
              <a:latin typeface="Arial"/>
              <a:ea typeface="Arial"/>
              <a:cs typeface="Arial"/>
              <a:sym typeface="Arial"/>
            </a:endParaRPr>
          </a:p>
        </p:txBody>
      </p:sp>
      <p:sp>
        <p:nvSpPr>
          <p:cNvPr id="186" name="Google Shape;186;p7"/>
          <p:cNvSpPr txBox="1"/>
          <p:nvPr/>
        </p:nvSpPr>
        <p:spPr>
          <a:xfrm>
            <a:off x="4699389" y="3414095"/>
            <a:ext cx="2454421"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1E292E"/>
                </a:solidFill>
                <a:latin typeface="Montserrat Light"/>
                <a:ea typeface="Montserrat Light"/>
                <a:cs typeface="Montserrat Light"/>
                <a:sym typeface="Montserrat Light"/>
              </a:rPr>
              <a:t>Roboflow</a:t>
            </a:r>
            <a:endParaRPr b="1" i="0" sz="1200" u="none" cap="none" strike="noStrike">
              <a:solidFill>
                <a:srgbClr val="1E292E"/>
              </a:solidFill>
              <a:latin typeface="Montserrat Light"/>
              <a:ea typeface="Montserrat Light"/>
              <a:cs typeface="Montserrat Light"/>
              <a:sym typeface="Montserrat Light"/>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 Manually label each boxing gloves and boxers when a punch is being landed.</a:t>
            </a:r>
            <a:endParaRPr b="0" i="0" sz="1200" u="none" cap="none" strike="noStrike">
              <a:solidFill>
                <a:srgbClr val="1E292E"/>
              </a:solidFill>
              <a:latin typeface="Montserrat Light"/>
              <a:ea typeface="Montserrat Light"/>
              <a:cs typeface="Montserrat Light"/>
              <a:sym typeface="Montserrat Light"/>
            </a:endParaRPr>
          </a:p>
        </p:txBody>
      </p:sp>
      <p:sp>
        <p:nvSpPr>
          <p:cNvPr id="187" name="Google Shape;187;p7"/>
          <p:cNvSpPr/>
          <p:nvPr/>
        </p:nvSpPr>
        <p:spPr>
          <a:xfrm>
            <a:off x="4719632" y="3058706"/>
            <a:ext cx="2475789" cy="40011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Custom Dataset</a:t>
            </a:r>
            <a:endParaRPr b="0" i="0" sz="1400" u="none" cap="none" strike="noStrike">
              <a:solidFill>
                <a:srgbClr val="000000"/>
              </a:solidFill>
              <a:latin typeface="Arial"/>
              <a:ea typeface="Arial"/>
              <a:cs typeface="Arial"/>
              <a:sym typeface="Arial"/>
            </a:endParaRPr>
          </a:p>
        </p:txBody>
      </p:sp>
      <p:sp>
        <p:nvSpPr>
          <p:cNvPr id="188" name="Google Shape;188;p7"/>
          <p:cNvSpPr txBox="1"/>
          <p:nvPr/>
        </p:nvSpPr>
        <p:spPr>
          <a:xfrm>
            <a:off x="8153564" y="3458816"/>
            <a:ext cx="2522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E292E"/>
                </a:solidFill>
                <a:latin typeface="Montserrat Light"/>
                <a:ea typeface="Montserrat Light"/>
                <a:cs typeface="Montserrat Light"/>
                <a:sym typeface="Montserrat Light"/>
              </a:rPr>
              <a:t>If we need to enhance the quality of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E292E"/>
              </a:solidFill>
              <a:latin typeface="Montserrat Light"/>
              <a:ea typeface="Montserrat Light"/>
              <a:cs typeface="Montserrat Light"/>
              <a:sym typeface="Montserrat Light"/>
            </a:endParaRPr>
          </a:p>
        </p:txBody>
      </p:sp>
      <p:sp>
        <p:nvSpPr>
          <p:cNvPr id="189" name="Google Shape;189;p7"/>
          <p:cNvSpPr/>
          <p:nvPr/>
        </p:nvSpPr>
        <p:spPr>
          <a:xfrm>
            <a:off x="8014498" y="3020571"/>
            <a:ext cx="2475789" cy="40011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1E292E"/>
                </a:solidFill>
                <a:latin typeface="Montserrat Black"/>
                <a:ea typeface="Montserrat Black"/>
                <a:cs typeface="Montserrat Black"/>
                <a:sym typeface="Montserrat Black"/>
              </a:rPr>
              <a:t>Preprocess data</a:t>
            </a:r>
            <a:endParaRPr b="0" i="0" sz="1400" u="none" cap="none" strike="noStrike">
              <a:solidFill>
                <a:srgbClr val="000000"/>
              </a:solidFill>
              <a:latin typeface="Arial"/>
              <a:ea typeface="Arial"/>
              <a:cs typeface="Arial"/>
              <a:sym typeface="Arial"/>
            </a:endParaRPr>
          </a:p>
        </p:txBody>
      </p:sp>
      <p:sp>
        <p:nvSpPr>
          <p:cNvPr id="190" name="Google Shape;190;p7"/>
          <p:cNvSpPr txBox="1"/>
          <p:nvPr/>
        </p:nvSpPr>
        <p:spPr>
          <a:xfrm>
            <a:off x="1380854" y="2204617"/>
            <a:ext cx="32198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Light"/>
                <a:ea typeface="Montserrat Light"/>
                <a:cs typeface="Montserrat Light"/>
                <a:sym typeface="Montserrat Light"/>
              </a:rPr>
              <a:t>Data Collection / Labeling</a:t>
            </a:r>
            <a:endParaRPr b="0" i="0" sz="1400" u="none" cap="none" strike="noStrike">
              <a:solidFill>
                <a:srgbClr val="000000"/>
              </a:solidFill>
              <a:latin typeface="Arial"/>
              <a:ea typeface="Arial"/>
              <a:cs typeface="Arial"/>
              <a:sym typeface="Arial"/>
            </a:endParaRPr>
          </a:p>
        </p:txBody>
      </p:sp>
      <p:sp>
        <p:nvSpPr>
          <p:cNvPr id="191" name="Google Shape;191;p7"/>
          <p:cNvSpPr txBox="1"/>
          <p:nvPr/>
        </p:nvSpPr>
        <p:spPr>
          <a:xfrm>
            <a:off x="4755899" y="4463735"/>
            <a:ext cx="2454421" cy="13695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400" u="none" cap="none" strike="noStrike">
                <a:solidFill>
                  <a:srgbClr val="1E292E"/>
                </a:solidFill>
                <a:latin typeface="Montserrat Light"/>
                <a:ea typeface="Montserrat Light"/>
                <a:cs typeface="Montserrat Light"/>
                <a:sym typeface="Montserrat Light"/>
              </a:rPr>
              <a:t>Instance Segmentation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400" u="none" cap="none" strike="noStrike">
              <a:solidFill>
                <a:srgbClr val="1E292E"/>
              </a:solidFill>
              <a:latin typeface="Montserrat Light"/>
              <a:ea typeface="Montserrat Light"/>
              <a:cs typeface="Montserrat Light"/>
              <a:sym typeface="Montserrat Light"/>
            </a:endParaRPr>
          </a:p>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rgbClr val="1E292E"/>
                </a:solidFill>
                <a:latin typeface="Montserrat Light"/>
                <a:ea typeface="Montserrat Light"/>
                <a:cs typeface="Montserrat Light"/>
                <a:sym typeface="Montserrat Light"/>
              </a:rPr>
              <a:t>: Instead of object detection (Bounding box), we adopted instance Segmentation in labeling, because it is proper to detect local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p:nvPr/>
        </p:nvSpPr>
        <p:spPr>
          <a:xfrm>
            <a:off x="880481" y="2491544"/>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01.</a:t>
            </a:r>
            <a:endParaRPr b="0" i="0" sz="1400" u="none" cap="none" strike="noStrike">
              <a:solidFill>
                <a:srgbClr val="000000"/>
              </a:solidFill>
              <a:latin typeface="Arial"/>
              <a:ea typeface="Arial"/>
              <a:cs typeface="Arial"/>
              <a:sym typeface="Arial"/>
            </a:endParaRPr>
          </a:p>
        </p:txBody>
      </p:sp>
      <p:sp>
        <p:nvSpPr>
          <p:cNvPr id="197" name="Google Shape;197;p27"/>
          <p:cNvSpPr txBox="1"/>
          <p:nvPr/>
        </p:nvSpPr>
        <p:spPr>
          <a:xfrm>
            <a:off x="2365567" y="1262728"/>
            <a:ext cx="746086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1E292E"/>
                </a:solidFill>
                <a:latin typeface="Montserrat Light"/>
                <a:ea typeface="Montserrat Light"/>
                <a:cs typeface="Montserrat Light"/>
                <a:sym typeface="Montserrat Light"/>
              </a:rPr>
              <a:t>Data Collection / Labeling</a:t>
            </a:r>
            <a:endParaRPr b="0" i="0" sz="2400" u="none" cap="none" strike="noStrike">
              <a:solidFill>
                <a:srgbClr val="1E292E"/>
              </a:solidFill>
              <a:latin typeface="Montserrat Light"/>
              <a:ea typeface="Montserrat Light"/>
              <a:cs typeface="Montserrat Light"/>
              <a:sym typeface="Montserrat Light"/>
            </a:endParaRPr>
          </a:p>
        </p:txBody>
      </p:sp>
      <p:sp>
        <p:nvSpPr>
          <p:cNvPr id="198" name="Google Shape;198;p27"/>
          <p:cNvSpPr/>
          <p:nvPr/>
        </p:nvSpPr>
        <p:spPr>
          <a:xfrm>
            <a:off x="1624499" y="2501145"/>
            <a:ext cx="2475789" cy="70784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object detection (Bounding box)</a:t>
            </a:r>
            <a:endParaRPr b="0" i="0" sz="1400" u="none" cap="none" strike="noStrike">
              <a:solidFill>
                <a:srgbClr val="000000"/>
              </a:solidFill>
              <a:latin typeface="Aharoni"/>
              <a:ea typeface="Aharoni"/>
              <a:cs typeface="Aharoni"/>
              <a:sym typeface="Aharoni"/>
            </a:endParaRPr>
          </a:p>
        </p:txBody>
      </p:sp>
      <p:sp>
        <p:nvSpPr>
          <p:cNvPr id="199" name="Google Shape;199;p27"/>
          <p:cNvSpPr txBox="1"/>
          <p:nvPr/>
        </p:nvSpPr>
        <p:spPr>
          <a:xfrm>
            <a:off x="880481" y="1945395"/>
            <a:ext cx="32198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haroni"/>
                <a:ea typeface="Aharoni"/>
                <a:cs typeface="Aharoni"/>
                <a:sym typeface="Aharoni"/>
              </a:rPr>
              <a:t>Labeling</a:t>
            </a:r>
            <a:endParaRPr b="1" i="0" sz="1400" u="none" cap="none" strike="noStrike">
              <a:solidFill>
                <a:srgbClr val="000000"/>
              </a:solidFill>
              <a:latin typeface="Aharoni"/>
              <a:ea typeface="Aharoni"/>
              <a:cs typeface="Aharoni"/>
              <a:sym typeface="Aharoni"/>
            </a:endParaRPr>
          </a:p>
        </p:txBody>
      </p:sp>
      <p:sp>
        <p:nvSpPr>
          <p:cNvPr id="200" name="Google Shape;200;p27"/>
          <p:cNvSpPr/>
          <p:nvPr/>
        </p:nvSpPr>
        <p:spPr>
          <a:xfrm>
            <a:off x="5931453" y="2562701"/>
            <a:ext cx="938088"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D0CECE"/>
                </a:solidFill>
                <a:latin typeface="Montserrat Black"/>
                <a:ea typeface="Montserrat Black"/>
                <a:cs typeface="Montserrat Black"/>
                <a:sym typeface="Montserrat Black"/>
              </a:rPr>
              <a:t>02.</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6631927" y="2501145"/>
            <a:ext cx="2475789" cy="92328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E292E"/>
                </a:solidFill>
                <a:latin typeface="Aharoni"/>
                <a:ea typeface="Aharoni"/>
                <a:cs typeface="Aharoni"/>
                <a:sym typeface="Aharoni"/>
              </a:rPr>
              <a:t>Instance Segmentation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haroni"/>
              <a:ea typeface="Aharoni"/>
              <a:cs typeface="Aharoni"/>
              <a:sym typeface="Aharoni"/>
            </a:endParaRPr>
          </a:p>
        </p:txBody>
      </p:sp>
      <p:pic>
        <p:nvPicPr>
          <p:cNvPr id="202" name="Google Shape;202;p27"/>
          <p:cNvPicPr preferRelativeResize="0"/>
          <p:nvPr/>
        </p:nvPicPr>
        <p:blipFill rotWithShape="1">
          <a:blip r:embed="rId3">
            <a:alphaModFix/>
          </a:blip>
          <a:srcRect b="0" l="0" r="0" t="0"/>
          <a:stretch/>
        </p:blipFill>
        <p:spPr>
          <a:xfrm>
            <a:off x="5931453" y="3409099"/>
            <a:ext cx="4690414" cy="2427170"/>
          </a:xfrm>
          <a:prstGeom prst="rect">
            <a:avLst/>
          </a:prstGeom>
          <a:noFill/>
          <a:ln>
            <a:noFill/>
          </a:ln>
        </p:spPr>
      </p:pic>
      <p:pic>
        <p:nvPicPr>
          <p:cNvPr descr="Two men boxing in a ring&#10;&#10;Description automatically generated with low confidence" id="203" name="Google Shape;203;p27"/>
          <p:cNvPicPr preferRelativeResize="0"/>
          <p:nvPr/>
        </p:nvPicPr>
        <p:blipFill rotWithShape="1">
          <a:blip r:embed="rId4">
            <a:alphaModFix/>
          </a:blip>
          <a:srcRect b="0" l="0" r="0" t="0"/>
          <a:stretch/>
        </p:blipFill>
        <p:spPr>
          <a:xfrm>
            <a:off x="1570133" y="3424434"/>
            <a:ext cx="2475789" cy="2411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2019-04-06T05:20:47Z</dcterms:created>
  <dc:creator>5</dc:creator>
</cp:coreProperties>
</file>